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8" r:id="rId3"/>
    <p:sldId id="259" r:id="rId4"/>
    <p:sldId id="260" r:id="rId5"/>
    <p:sldId id="270" r:id="rId6"/>
    <p:sldId id="261" r:id="rId7"/>
    <p:sldId id="269"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1"/>
    <p:restoredTop sz="94079"/>
  </p:normalViewPr>
  <p:slideViewPr>
    <p:cSldViewPr snapToGrid="0">
      <p:cViewPr varScale="1">
        <p:scale>
          <a:sx n="96" d="100"/>
          <a:sy n="96" d="100"/>
        </p:scale>
        <p:origin x="1048"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6e7143b5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g26e7143b5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6e7143b566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6e7143b566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e7143b56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e7143b56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e14b62fb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14b62fb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13DE6B81-CB35-A68B-E98F-4D0453D1509A}"/>
            </a:ext>
          </a:extLst>
        </p:cNvPr>
        <p:cNvGrpSpPr/>
        <p:nvPr/>
      </p:nvGrpSpPr>
      <p:grpSpPr>
        <a:xfrm>
          <a:off x="0" y="0"/>
          <a:ext cx="0" cy="0"/>
          <a:chOff x="0" y="0"/>
          <a:chExt cx="0" cy="0"/>
        </a:xfrm>
      </p:grpSpPr>
      <p:sp>
        <p:nvSpPr>
          <p:cNvPr id="90" name="Google Shape;90;g2ce14b62fb7_0_4:notes">
            <a:extLst>
              <a:ext uri="{FF2B5EF4-FFF2-40B4-BE49-F238E27FC236}">
                <a16:creationId xmlns:a16="http://schemas.microsoft.com/office/drawing/2014/main" id="{91FC00B5-7778-7B6D-D494-8894EB605A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14b62fb7_0_4:notes">
            <a:extLst>
              <a:ext uri="{FF2B5EF4-FFF2-40B4-BE49-F238E27FC236}">
                <a16:creationId xmlns:a16="http://schemas.microsoft.com/office/drawing/2014/main" id="{0F917789-E9CB-AF3D-0FC5-914AD00D4F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96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e7143b56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e7143b56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e7143b566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6e7143b566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13412" y="223575"/>
            <a:ext cx="5087400" cy="3101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Colorado Jamboree </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“Light the Fire”</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For Scouting</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300"/>
              <a:buFont typeface="Arial"/>
              <a:buNone/>
            </a:pPr>
            <a:r>
              <a:rPr lang="en" sz="3300" b="0" i="0" u="none" strike="noStrike" cap="none">
                <a:solidFill>
                  <a:schemeClr val="dk1"/>
                </a:solidFill>
                <a:latin typeface="Algerian"/>
                <a:ea typeface="Algerian"/>
                <a:cs typeface="Algerian"/>
                <a:sym typeface="Algerian"/>
              </a:rPr>
              <a:t>Sept 27-29, 2024</a:t>
            </a:r>
            <a:endParaRPr sz="900" b="0" i="0" u="none" strike="noStrike" cap="none">
              <a:solidFill>
                <a:srgbClr val="000000"/>
              </a:solidFill>
              <a:latin typeface="Arial"/>
              <a:ea typeface="Arial"/>
              <a:cs typeface="Arial"/>
              <a:sym typeface="Arial"/>
            </a:endParaRPr>
          </a:p>
        </p:txBody>
      </p:sp>
      <p:pic>
        <p:nvPicPr>
          <p:cNvPr id="56" name="Google Shape;56;p13" descr="Text&#10;&#10;Description automatically generated"/>
          <p:cNvPicPr preferRelativeResize="0"/>
          <p:nvPr/>
        </p:nvPicPr>
        <p:blipFill rotWithShape="1">
          <a:blip r:embed="rId3">
            <a:alphaModFix/>
          </a:blip>
          <a:srcRect/>
          <a:stretch/>
        </p:blipFill>
        <p:spPr>
          <a:xfrm>
            <a:off x="205198" y="4269725"/>
            <a:ext cx="4275100" cy="760550"/>
          </a:xfrm>
          <a:prstGeom prst="rect">
            <a:avLst/>
          </a:prstGeom>
          <a:noFill/>
          <a:ln>
            <a:noFill/>
          </a:ln>
        </p:spPr>
      </p:pic>
      <p:sp>
        <p:nvSpPr>
          <p:cNvPr id="57" name="Google Shape;57;p13"/>
          <p:cNvSpPr txBox="1"/>
          <p:nvPr/>
        </p:nvSpPr>
        <p:spPr>
          <a:xfrm>
            <a:off x="1037001" y="3324975"/>
            <a:ext cx="3640200" cy="462148"/>
          </a:xfrm>
          <a:prstGeom prst="rect">
            <a:avLst/>
          </a:prstGeom>
          <a:noFill/>
          <a:ln>
            <a:noFill/>
          </a:ln>
        </p:spPr>
        <p:txBody>
          <a:bodyPr spcFirstLastPara="1" wrap="square" lIns="68575" tIns="34275" rIns="68575" bIns="34275" anchor="t" anchorCtr="0">
            <a:spAutoFit/>
          </a:bodyPr>
          <a:lstStyle/>
          <a:p>
            <a:pPr marL="0" marR="182880" lvl="0" indent="0" algn="ctr" rtl="0">
              <a:lnSpc>
                <a:spcPct val="105416"/>
              </a:lnSpc>
              <a:spcBef>
                <a:spcPts val="1260"/>
              </a:spcBef>
              <a:spcAft>
                <a:spcPts val="0"/>
              </a:spcAft>
              <a:buClr>
                <a:schemeClr val="dk1"/>
              </a:buClr>
              <a:buSzPts val="1100"/>
              <a:buFont typeface="Arial"/>
              <a:buNone/>
            </a:pPr>
            <a:r>
              <a:rPr lang="en-US" b="1" dirty="0">
                <a:solidFill>
                  <a:schemeClr val="dk1"/>
                </a:solidFill>
                <a:latin typeface="Verdana"/>
                <a:ea typeface="Verdana"/>
                <a:cs typeface="Verdana"/>
                <a:sym typeface="Verdana"/>
              </a:rPr>
              <a:t>Cub Scout Prep Meeting</a:t>
            </a:r>
            <a:endParaRPr sz="1100" b="0" i="0" u="none" strike="noStrike" cap="none" dirty="0">
              <a:solidFill>
                <a:srgbClr val="000000"/>
              </a:solidFill>
              <a:latin typeface="Arial"/>
              <a:ea typeface="Arial"/>
              <a:cs typeface="Arial"/>
              <a:sym typeface="Arial"/>
            </a:endParaRPr>
          </a:p>
        </p:txBody>
      </p:sp>
      <p:pic>
        <p:nvPicPr>
          <p:cNvPr id="58" name="Google Shape;58;p13"/>
          <p:cNvPicPr preferRelativeResize="0"/>
          <p:nvPr/>
        </p:nvPicPr>
        <p:blipFill rotWithShape="1">
          <a:blip r:embed="rId4">
            <a:alphaModFix/>
          </a:blip>
          <a:srcRect/>
          <a:stretch/>
        </p:blipFill>
        <p:spPr>
          <a:xfrm>
            <a:off x="238750" y="550600"/>
            <a:ext cx="996925" cy="563275"/>
          </a:xfrm>
          <a:prstGeom prst="rect">
            <a:avLst/>
          </a:prstGeom>
          <a:noFill/>
          <a:ln>
            <a:noFill/>
          </a:ln>
        </p:spPr>
      </p:pic>
      <p:pic>
        <p:nvPicPr>
          <p:cNvPr id="59" name="Google Shape;59;p13"/>
          <p:cNvPicPr preferRelativeResize="0"/>
          <p:nvPr/>
        </p:nvPicPr>
        <p:blipFill>
          <a:blip r:embed="rId5">
            <a:alphaModFix/>
          </a:blip>
          <a:stretch>
            <a:fillRect/>
          </a:stretch>
        </p:blipFill>
        <p:spPr>
          <a:xfrm>
            <a:off x="4629350" y="391450"/>
            <a:ext cx="549475" cy="881575"/>
          </a:xfrm>
          <a:prstGeom prst="rect">
            <a:avLst/>
          </a:prstGeom>
          <a:noFill/>
          <a:ln>
            <a:noFill/>
          </a:ln>
        </p:spPr>
      </p:pic>
      <p:sp>
        <p:nvSpPr>
          <p:cNvPr id="60" name="Google Shape;60;p13"/>
          <p:cNvSpPr txBox="1"/>
          <p:nvPr/>
        </p:nvSpPr>
        <p:spPr>
          <a:xfrm>
            <a:off x="5631375" y="4683875"/>
            <a:ext cx="34389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ColoradoJamboree.com</a:t>
            </a:r>
            <a:endParaRPr sz="1800" b="1">
              <a:solidFill>
                <a:schemeClr val="dk2"/>
              </a:solidFill>
            </a:endParaRPr>
          </a:p>
        </p:txBody>
      </p:sp>
      <p:pic>
        <p:nvPicPr>
          <p:cNvPr id="1026" name="Picture 2">
            <a:extLst>
              <a:ext uri="{FF2B5EF4-FFF2-40B4-BE49-F238E27FC236}">
                <a16:creationId xmlns:a16="http://schemas.microsoft.com/office/drawing/2014/main" id="{371CD893-1551-4E47-04DE-526FB56C2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1375" y="707941"/>
            <a:ext cx="2286268" cy="3241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76" name="Google Shape;76;p15"/>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77" name="Google Shape;77;p15"/>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chemeClr val="dk1"/>
                </a:solidFill>
              </a:rPr>
              <a:t>Agenda</a:t>
            </a:r>
            <a:endParaRPr sz="2000" b="1" dirty="0">
              <a:solidFill>
                <a:schemeClr val="dk1"/>
              </a:solidFill>
            </a:endParaRPr>
          </a:p>
        </p:txBody>
      </p:sp>
      <p:sp>
        <p:nvSpPr>
          <p:cNvPr id="78" name="Google Shape;78;p15"/>
          <p:cNvSpPr txBox="1"/>
          <p:nvPr/>
        </p:nvSpPr>
        <p:spPr>
          <a:xfrm>
            <a:off x="480250" y="899675"/>
            <a:ext cx="8259000" cy="3200100"/>
          </a:xfrm>
          <a:prstGeom prst="rect">
            <a:avLst/>
          </a:prstGeom>
          <a:noFill/>
          <a:ln>
            <a:noFill/>
          </a:ln>
        </p:spPr>
        <p:txBody>
          <a:bodyPr spcFirstLastPara="1" wrap="square" lIns="91425" tIns="91425" rIns="91425" bIns="91425" anchor="t" anchorCtr="0">
            <a:noAutofit/>
          </a:bodyPr>
          <a:lstStyle/>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Getting to Camp</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Registration at Camp</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Food</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Questions</a:t>
            </a:r>
          </a:p>
          <a:p>
            <a:pPr marL="0" lvl="0" indent="0" algn="l" rtl="0">
              <a:lnSpc>
                <a:spcPct val="103750"/>
              </a:lnSpc>
              <a:spcBef>
                <a:spcPts val="0"/>
              </a:spcBef>
              <a:spcAft>
                <a:spcPts val="0"/>
              </a:spcAft>
              <a:buNone/>
            </a:pPr>
            <a:endParaRPr sz="2000" b="1" dirty="0">
              <a:solidFill>
                <a:schemeClr val="dk1"/>
              </a:solidFill>
              <a:latin typeface="Verdana"/>
              <a:ea typeface="Verdana"/>
              <a:cs typeface="Verdana"/>
              <a:sym typeface="Verdana"/>
            </a:endParaRPr>
          </a:p>
          <a:p>
            <a:pPr marL="0" lvl="0" indent="0" algn="l" rtl="0">
              <a:spcBef>
                <a:spcPts val="0"/>
              </a:spcBef>
              <a:spcAft>
                <a:spcPts val="0"/>
              </a:spcAft>
              <a:buNone/>
            </a:pPr>
            <a:endParaRPr sz="2800" dirty="0">
              <a:solidFill>
                <a:schemeClr val="dk2"/>
              </a:solidFill>
            </a:endParaRPr>
          </a:p>
        </p:txBody>
      </p:sp>
      <p:sp>
        <p:nvSpPr>
          <p:cNvPr id="79" name="Google Shape;79;p15"/>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2050" name="Picture 2">
            <a:extLst>
              <a:ext uri="{FF2B5EF4-FFF2-40B4-BE49-F238E27FC236}">
                <a16:creationId xmlns:a16="http://schemas.microsoft.com/office/drawing/2014/main" id="{EC2DBCB3-2327-1179-AEF7-CC31BE9A5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25" y="497025"/>
            <a:ext cx="3970220" cy="3706191"/>
          </a:xfrm>
          <a:prstGeom prst="rect">
            <a:avLst/>
          </a:prstGeom>
          <a:noFill/>
          <a:extLst>
            <a:ext uri="{909E8E84-426E-40DD-AFC4-6F175D3DCCD1}">
              <a14:hiddenFill xmlns:a14="http://schemas.microsoft.com/office/drawing/2010/main">
                <a:solidFill>
                  <a:srgbClr val="FFFFFF"/>
                </a:solidFill>
              </a14:hiddenFill>
            </a:ext>
          </a:extLst>
        </p:spPr>
      </p:pic>
      <p:pic>
        <p:nvPicPr>
          <p:cNvPr id="84" name="Google Shape;84;p16"/>
          <p:cNvPicPr preferRelativeResize="0"/>
          <p:nvPr/>
        </p:nvPicPr>
        <p:blipFill rotWithShape="1">
          <a:blip r:embed="rId4">
            <a:alphaModFix/>
          </a:blip>
          <a:srcRect t="6129" r="-7480"/>
          <a:stretch/>
        </p:blipFill>
        <p:spPr>
          <a:xfrm>
            <a:off x="0" y="4119400"/>
            <a:ext cx="9829300" cy="1024100"/>
          </a:xfrm>
          <a:prstGeom prst="rect">
            <a:avLst/>
          </a:prstGeom>
          <a:noFill/>
          <a:ln>
            <a:noFill/>
          </a:ln>
        </p:spPr>
      </p:pic>
      <p:pic>
        <p:nvPicPr>
          <p:cNvPr id="85" name="Google Shape;85;p16"/>
          <p:cNvPicPr preferRelativeResize="0"/>
          <p:nvPr/>
        </p:nvPicPr>
        <p:blipFill>
          <a:blip r:embed="rId5">
            <a:alphaModFix/>
          </a:blip>
          <a:stretch>
            <a:fillRect/>
          </a:stretch>
        </p:blipFill>
        <p:spPr>
          <a:xfrm>
            <a:off x="8250675" y="100725"/>
            <a:ext cx="792600" cy="792600"/>
          </a:xfrm>
          <a:prstGeom prst="rect">
            <a:avLst/>
          </a:prstGeom>
          <a:noFill/>
          <a:ln>
            <a:noFill/>
          </a:ln>
        </p:spPr>
      </p:pic>
      <p:sp>
        <p:nvSpPr>
          <p:cNvPr id="86" name="Google Shape;86;p16"/>
          <p:cNvSpPr txBox="1"/>
          <p:nvPr/>
        </p:nvSpPr>
        <p:spPr>
          <a:xfrm>
            <a:off x="100725" y="-33880"/>
            <a:ext cx="7498500" cy="872003"/>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2000"/>
              </a:spcBef>
              <a:spcAft>
                <a:spcPts val="600"/>
              </a:spcAft>
              <a:buNone/>
            </a:pPr>
            <a:r>
              <a:rPr lang="en" sz="2000" b="1" dirty="0">
                <a:solidFill>
                  <a:schemeClr val="dk1"/>
                </a:solidFill>
              </a:rPr>
              <a:t>Getting to Camp</a:t>
            </a:r>
            <a:endParaRPr b="1" dirty="0"/>
          </a:p>
        </p:txBody>
      </p:sp>
      <p:sp>
        <p:nvSpPr>
          <p:cNvPr id="88" name="Google Shape;88;p16"/>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
        <p:nvSpPr>
          <p:cNvPr id="2" name="TextBox 1">
            <a:extLst>
              <a:ext uri="{FF2B5EF4-FFF2-40B4-BE49-F238E27FC236}">
                <a16:creationId xmlns:a16="http://schemas.microsoft.com/office/drawing/2014/main" id="{36644956-E385-BEB3-56D2-B35674D09E77}"/>
              </a:ext>
            </a:extLst>
          </p:cNvPr>
          <p:cNvSpPr txBox="1"/>
          <p:nvPr/>
        </p:nvSpPr>
        <p:spPr>
          <a:xfrm>
            <a:off x="4070945" y="402121"/>
            <a:ext cx="4179729" cy="4078039"/>
          </a:xfrm>
          <a:prstGeom prst="rect">
            <a:avLst/>
          </a:prstGeom>
          <a:noFill/>
        </p:spPr>
        <p:txBody>
          <a:bodyPr wrap="square" rtlCol="0">
            <a:spAutoFit/>
          </a:bodyPr>
          <a:lstStyle/>
          <a:p>
            <a:pPr marL="228600" marR="182880" rtl="0">
              <a:spcBef>
                <a:spcPts val="600"/>
              </a:spcBef>
              <a:spcAft>
                <a:spcPts val="0"/>
              </a:spcAft>
            </a:pPr>
            <a:r>
              <a:rPr lang="en-US" b="0" i="0" u="none" strike="noStrike" dirty="0">
                <a:solidFill>
                  <a:srgbClr val="000000"/>
                </a:solidFill>
                <a:effectLst/>
                <a:latin typeface="Verdana" panose="020B0604030504040204" pitchFamily="34" charset="0"/>
              </a:rPr>
              <a:t>From Denver, take I-25 south to Exit 184 onto Founders Parkway near Castle Rock. Turn left at stop light to Founders Parkway. Take Founders Parkway to traffic light (Highway 86 intersection). Turn left at stop light onto Highway 86 and follow Highway 86 through Franktown and traffic signal at Parker Road. </a:t>
            </a:r>
          </a:p>
          <a:p>
            <a:pPr marL="228600" marR="182880" rtl="0">
              <a:spcBef>
                <a:spcPts val="600"/>
              </a:spcBef>
              <a:spcAft>
                <a:spcPts val="0"/>
              </a:spcAft>
            </a:pPr>
            <a:r>
              <a:rPr lang="en-US" b="0" i="0" u="none" strike="noStrike" dirty="0">
                <a:solidFill>
                  <a:srgbClr val="000000"/>
                </a:solidFill>
                <a:effectLst/>
                <a:latin typeface="Verdana" panose="020B0604030504040204" pitchFamily="34" charset="0"/>
              </a:rPr>
              <a:t>Continue</a:t>
            </a:r>
            <a:r>
              <a:rPr lang="en-US" sz="1100" dirty="0"/>
              <a:t> </a:t>
            </a:r>
            <a:r>
              <a:rPr lang="en-US" b="0" i="0" u="none" strike="noStrike" dirty="0">
                <a:solidFill>
                  <a:srgbClr val="000000"/>
                </a:solidFill>
                <a:effectLst/>
                <a:latin typeface="Verdana" panose="020B0604030504040204" pitchFamily="34" charset="0"/>
              </a:rPr>
              <a:t>on Highway 86 through Elizabeth until you come to Elbert Highway on your right (just before the town of Kiowa). Turn on Elbert Highway and continue through the town of Elbert. Turn left (east) into Peaceful Valley Scout Ranch at the second entrance Gate 1 for Colorado Jamboree</a:t>
            </a:r>
            <a:endParaRPr lang="en-US" sz="1100" dirty="0">
              <a:effectLst/>
            </a:endParaRPr>
          </a:p>
          <a:p>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94" name="Google Shape;94;p17"/>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97" name="Google Shape;97;p17"/>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3074" name="Picture 2">
            <a:extLst>
              <a:ext uri="{FF2B5EF4-FFF2-40B4-BE49-F238E27FC236}">
                <a16:creationId xmlns:a16="http://schemas.microsoft.com/office/drawing/2014/main" id="{2DAB01FE-278C-A155-284B-F226F81CA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500" y="0"/>
            <a:ext cx="4267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9FA73D-80B3-8719-D8E9-FFC6F6B91DC5}"/>
              </a:ext>
            </a:extLst>
          </p:cNvPr>
          <p:cNvSpPr txBox="1"/>
          <p:nvPr/>
        </p:nvSpPr>
        <p:spPr>
          <a:xfrm>
            <a:off x="483272" y="189248"/>
            <a:ext cx="1680268" cy="400110"/>
          </a:xfrm>
          <a:prstGeom prst="rect">
            <a:avLst/>
          </a:prstGeom>
          <a:noFill/>
        </p:spPr>
        <p:txBody>
          <a:bodyPr wrap="none" rtlCol="0">
            <a:spAutoFit/>
          </a:bodyPr>
          <a:lstStyle/>
          <a:p>
            <a:r>
              <a:rPr lang="en-US" sz="2000" b="1" dirty="0"/>
              <a:t>Registration</a:t>
            </a:r>
          </a:p>
        </p:txBody>
      </p:sp>
      <p:sp>
        <p:nvSpPr>
          <p:cNvPr id="3" name="TextBox 2">
            <a:extLst>
              <a:ext uri="{FF2B5EF4-FFF2-40B4-BE49-F238E27FC236}">
                <a16:creationId xmlns:a16="http://schemas.microsoft.com/office/drawing/2014/main" id="{12FB9337-7986-056C-FF93-B260138E1F9E}"/>
              </a:ext>
            </a:extLst>
          </p:cNvPr>
          <p:cNvSpPr txBox="1"/>
          <p:nvPr/>
        </p:nvSpPr>
        <p:spPr>
          <a:xfrm>
            <a:off x="100725" y="574271"/>
            <a:ext cx="3034748" cy="3785652"/>
          </a:xfrm>
          <a:prstGeom prst="rect">
            <a:avLst/>
          </a:prstGeom>
          <a:noFill/>
        </p:spPr>
        <p:txBody>
          <a:bodyPr wrap="square" rtlCol="0">
            <a:spAutoFit/>
          </a:bodyPr>
          <a:lstStyle/>
          <a:p>
            <a:r>
              <a:rPr lang="en-US" sz="1600" dirty="0"/>
              <a:t>When you turn left onto camp, follow the road to Camp HQ. Volunteers will direct you to park, and once checked in at HQ, you will be told where to go for your campsite setup.</a:t>
            </a:r>
          </a:p>
          <a:p>
            <a:endParaRPr lang="en-US" sz="1600" dirty="0"/>
          </a:p>
          <a:p>
            <a:r>
              <a:rPr lang="en-US" sz="1600" dirty="0"/>
              <a:t>Things to bring:</a:t>
            </a:r>
          </a:p>
          <a:p>
            <a:pPr marL="285750" indent="-285750">
              <a:buFont typeface="Arial" panose="020B0604020202020204" pitchFamily="34" charset="0"/>
              <a:buChar char="•"/>
            </a:pPr>
            <a:r>
              <a:rPr lang="en-US" sz="1600" dirty="0"/>
              <a:t>Copy of your registration</a:t>
            </a:r>
          </a:p>
          <a:p>
            <a:pPr marL="285750" indent="-285750">
              <a:buFont typeface="Arial" panose="020B0604020202020204" pitchFamily="34" charset="0"/>
              <a:buChar char="•"/>
            </a:pPr>
            <a:r>
              <a:rPr lang="en-US" sz="1600" dirty="0"/>
              <a:t>Count of seatbelts in your car for emergency planning</a:t>
            </a:r>
          </a:p>
          <a:p>
            <a:pPr marL="285750" indent="-285750">
              <a:buFont typeface="Arial" panose="020B0604020202020204" pitchFamily="34" charset="0"/>
              <a:buChar char="•"/>
            </a:pPr>
            <a:r>
              <a:rPr lang="en-US" sz="1600" dirty="0"/>
              <a:t>Med form A and B for your Cub Scout</a:t>
            </a:r>
          </a:p>
          <a:p>
            <a:pPr marL="285750" indent="-285750">
              <a:buFont typeface="Arial" panose="020B0604020202020204" pitchFamily="34" charset="0"/>
              <a:buChar char="•"/>
            </a:pPr>
            <a:r>
              <a:rPr lang="en-US" sz="1600" dirty="0"/>
              <a:t>Spending cash for the trading post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E33A7700-24E5-B16C-AD8E-96FDB9447341}"/>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A173142A-F345-26D4-51BE-A1F8CBF06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522" y="137992"/>
            <a:ext cx="6875586" cy="4736742"/>
          </a:xfrm>
          <a:prstGeom prst="rect">
            <a:avLst/>
          </a:prstGeom>
          <a:noFill/>
          <a:extLst>
            <a:ext uri="{909E8E84-426E-40DD-AFC4-6F175D3DCCD1}">
              <a14:hiddenFill xmlns:a14="http://schemas.microsoft.com/office/drawing/2010/main">
                <a:solidFill>
                  <a:srgbClr val="FFFFFF"/>
                </a:solidFill>
              </a14:hiddenFill>
            </a:ext>
          </a:extLst>
        </p:spPr>
      </p:pic>
      <p:pic>
        <p:nvPicPr>
          <p:cNvPr id="93" name="Google Shape;93;p17">
            <a:extLst>
              <a:ext uri="{FF2B5EF4-FFF2-40B4-BE49-F238E27FC236}">
                <a16:creationId xmlns:a16="http://schemas.microsoft.com/office/drawing/2014/main" id="{9A7290D2-4788-E1DE-7802-06222D964A2A}"/>
              </a:ext>
            </a:extLst>
          </p:cNvPr>
          <p:cNvPicPr preferRelativeResize="0"/>
          <p:nvPr/>
        </p:nvPicPr>
        <p:blipFill rotWithShape="1">
          <a:blip r:embed="rId4">
            <a:alphaModFix/>
          </a:blip>
          <a:srcRect t="6129" r="-7480"/>
          <a:stretch/>
        </p:blipFill>
        <p:spPr>
          <a:xfrm>
            <a:off x="0" y="4119400"/>
            <a:ext cx="9829300" cy="1024100"/>
          </a:xfrm>
          <a:prstGeom prst="rect">
            <a:avLst/>
          </a:prstGeom>
          <a:noFill/>
          <a:ln>
            <a:noFill/>
          </a:ln>
        </p:spPr>
      </p:pic>
      <p:pic>
        <p:nvPicPr>
          <p:cNvPr id="94" name="Google Shape;94;p17">
            <a:extLst>
              <a:ext uri="{FF2B5EF4-FFF2-40B4-BE49-F238E27FC236}">
                <a16:creationId xmlns:a16="http://schemas.microsoft.com/office/drawing/2014/main" id="{4CEB9EBA-3981-F346-C40C-87D385665E4D}"/>
              </a:ext>
            </a:extLst>
          </p:cNvPr>
          <p:cNvPicPr preferRelativeResize="0"/>
          <p:nvPr/>
        </p:nvPicPr>
        <p:blipFill>
          <a:blip r:embed="rId5">
            <a:alphaModFix/>
          </a:blip>
          <a:stretch>
            <a:fillRect/>
          </a:stretch>
        </p:blipFill>
        <p:spPr>
          <a:xfrm>
            <a:off x="8250675" y="100725"/>
            <a:ext cx="792600" cy="792600"/>
          </a:xfrm>
          <a:prstGeom prst="rect">
            <a:avLst/>
          </a:prstGeom>
          <a:noFill/>
          <a:ln>
            <a:noFill/>
          </a:ln>
        </p:spPr>
      </p:pic>
      <p:sp>
        <p:nvSpPr>
          <p:cNvPr id="97" name="Google Shape;97;p17">
            <a:extLst>
              <a:ext uri="{FF2B5EF4-FFF2-40B4-BE49-F238E27FC236}">
                <a16:creationId xmlns:a16="http://schemas.microsoft.com/office/drawing/2014/main" id="{24C67AA3-DF99-7B76-26B2-FD7F293DA797}"/>
              </a:ext>
            </a:extLst>
          </p:cNvPr>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
        <p:nvSpPr>
          <p:cNvPr id="2" name="TextBox 1">
            <a:extLst>
              <a:ext uri="{FF2B5EF4-FFF2-40B4-BE49-F238E27FC236}">
                <a16:creationId xmlns:a16="http://schemas.microsoft.com/office/drawing/2014/main" id="{F6FD249C-F19F-1278-F379-FCB5A9C926C0}"/>
              </a:ext>
            </a:extLst>
          </p:cNvPr>
          <p:cNvSpPr txBox="1"/>
          <p:nvPr/>
        </p:nvSpPr>
        <p:spPr>
          <a:xfrm>
            <a:off x="483272" y="189248"/>
            <a:ext cx="2637260" cy="400110"/>
          </a:xfrm>
          <a:prstGeom prst="rect">
            <a:avLst/>
          </a:prstGeom>
          <a:noFill/>
        </p:spPr>
        <p:txBody>
          <a:bodyPr wrap="none" rtlCol="0">
            <a:spAutoFit/>
          </a:bodyPr>
          <a:lstStyle/>
          <a:p>
            <a:r>
              <a:rPr lang="en-US" sz="2000" b="1" dirty="0"/>
              <a:t>Cub Scout Camping</a:t>
            </a:r>
          </a:p>
        </p:txBody>
      </p:sp>
      <p:sp>
        <p:nvSpPr>
          <p:cNvPr id="3" name="TextBox 2">
            <a:extLst>
              <a:ext uri="{FF2B5EF4-FFF2-40B4-BE49-F238E27FC236}">
                <a16:creationId xmlns:a16="http://schemas.microsoft.com/office/drawing/2014/main" id="{FF636608-4EC5-83C2-4E20-11912DB1AD49}"/>
              </a:ext>
            </a:extLst>
          </p:cNvPr>
          <p:cNvSpPr txBox="1"/>
          <p:nvPr/>
        </p:nvSpPr>
        <p:spPr>
          <a:xfrm>
            <a:off x="100725" y="574271"/>
            <a:ext cx="3034748" cy="1323439"/>
          </a:xfrm>
          <a:prstGeom prst="rect">
            <a:avLst/>
          </a:prstGeom>
          <a:noFill/>
        </p:spPr>
        <p:txBody>
          <a:bodyPr wrap="square" rtlCol="0">
            <a:spAutoFit/>
          </a:bodyPr>
          <a:lstStyle/>
          <a:p>
            <a:r>
              <a:rPr lang="en-US" sz="1600" dirty="0"/>
              <a:t>The area right around HQ highlighted in the light blue circle is where cub scouts are camping</a:t>
            </a:r>
          </a:p>
          <a:p>
            <a:endParaRPr lang="en-US" sz="1600" dirty="0"/>
          </a:p>
        </p:txBody>
      </p:sp>
    </p:spTree>
    <p:extLst>
      <p:ext uri="{BB962C8B-B14F-4D97-AF65-F5344CB8AC3E}">
        <p14:creationId xmlns:p14="http://schemas.microsoft.com/office/powerpoint/2010/main" val="203047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03" name="Google Shape;103;p18"/>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05" name="Google Shape;105;p18"/>
          <p:cNvSpPr txBox="1"/>
          <p:nvPr/>
        </p:nvSpPr>
        <p:spPr>
          <a:xfrm>
            <a:off x="387975" y="773598"/>
            <a:ext cx="8259000" cy="32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Verdana"/>
                <a:ea typeface="Verdana"/>
                <a:cs typeface="Verdana"/>
                <a:sym typeface="Verdana"/>
              </a:rPr>
              <a:t>Meals for Cub Scouts</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0" lvl="0" indent="0" algn="l" rtl="0">
              <a:spcBef>
                <a:spcPts val="0"/>
              </a:spcBef>
              <a:spcAft>
                <a:spcPts val="0"/>
              </a:spcAft>
              <a:buNone/>
            </a:pPr>
            <a:r>
              <a:rPr lang="en-US" dirty="0">
                <a:solidFill>
                  <a:schemeClr val="dk1"/>
                </a:solidFill>
                <a:latin typeface="Verdana"/>
                <a:ea typeface="Verdana"/>
                <a:cs typeface="Verdana"/>
                <a:sym typeface="Verdana"/>
              </a:rPr>
              <a:t>We have had some discrepancies in our registration system that has displayed conflicting information. Because of this we are doing our best to ensure everyone gets fed that needs it</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0" lvl="0" indent="0" algn="l" rtl="0">
              <a:spcBef>
                <a:spcPts val="0"/>
              </a:spcBef>
              <a:spcAft>
                <a:spcPts val="0"/>
              </a:spcAft>
              <a:buNone/>
            </a:pPr>
            <a:r>
              <a:rPr lang="en-US" dirty="0">
                <a:solidFill>
                  <a:schemeClr val="dk1"/>
                </a:solidFill>
                <a:latin typeface="Verdana"/>
                <a:ea typeface="Verdana"/>
                <a:cs typeface="Verdana"/>
                <a:sym typeface="Verdana"/>
              </a:rPr>
              <a:t>Cub Scout Packs that registered as a pack are responsible for their own food</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0" lvl="0" indent="0" algn="l" rtl="0">
              <a:spcBef>
                <a:spcPts val="0"/>
              </a:spcBef>
              <a:spcAft>
                <a:spcPts val="0"/>
              </a:spcAft>
              <a:buNone/>
            </a:pPr>
            <a:r>
              <a:rPr lang="en-US" dirty="0">
                <a:solidFill>
                  <a:schemeClr val="dk1"/>
                </a:solidFill>
                <a:latin typeface="Verdana"/>
                <a:ea typeface="Verdana"/>
                <a:cs typeface="Verdana"/>
                <a:sym typeface="Verdana"/>
              </a:rPr>
              <a:t>Cub Scouts that registered as a Family unit will have food available Sat Lunch, Sat Dinner, and Sun Breakfast.</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0" lvl="0" indent="0" algn="l" rtl="0">
              <a:spcBef>
                <a:spcPts val="0"/>
              </a:spcBef>
              <a:spcAft>
                <a:spcPts val="0"/>
              </a:spcAft>
              <a:buNone/>
            </a:pPr>
            <a:r>
              <a:rPr lang="en-US" dirty="0">
                <a:solidFill>
                  <a:schemeClr val="dk1"/>
                </a:solidFill>
                <a:latin typeface="Verdana"/>
                <a:ea typeface="Verdana"/>
                <a:cs typeface="Verdana"/>
                <a:sym typeface="Verdana"/>
              </a:rPr>
              <a:t>Reminder – Lunch and Breakfast are grab and go meals. If you would like a heartier lunch please pack and bring that for you and your family.</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0" lvl="0" indent="0" algn="l" rtl="0">
              <a:spcBef>
                <a:spcPts val="0"/>
              </a:spcBef>
              <a:spcAft>
                <a:spcPts val="0"/>
              </a:spcAft>
              <a:buNone/>
            </a:pPr>
            <a:r>
              <a:rPr lang="en-US" dirty="0">
                <a:solidFill>
                  <a:schemeClr val="dk1"/>
                </a:solidFill>
                <a:latin typeface="Verdana"/>
                <a:ea typeface="Verdana"/>
                <a:cs typeface="Verdana"/>
                <a:sym typeface="Verdana"/>
              </a:rPr>
              <a:t>Water is available all over camp </a:t>
            </a:r>
            <a:endParaRPr dirty="0">
              <a:solidFill>
                <a:schemeClr val="dk1"/>
              </a:solidFill>
              <a:latin typeface="Verdana"/>
              <a:ea typeface="Verdana"/>
              <a:cs typeface="Verdana"/>
              <a:sym typeface="Verdana"/>
            </a:endParaRPr>
          </a:p>
        </p:txBody>
      </p:sp>
      <p:sp>
        <p:nvSpPr>
          <p:cNvPr id="106" name="Google Shape;106;p18"/>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
        <p:nvSpPr>
          <p:cNvPr id="2" name="TextBox 1">
            <a:extLst>
              <a:ext uri="{FF2B5EF4-FFF2-40B4-BE49-F238E27FC236}">
                <a16:creationId xmlns:a16="http://schemas.microsoft.com/office/drawing/2014/main" id="{895ACB4C-4A68-534E-DE88-1E9F4C400C71}"/>
              </a:ext>
            </a:extLst>
          </p:cNvPr>
          <p:cNvSpPr txBox="1"/>
          <p:nvPr/>
        </p:nvSpPr>
        <p:spPr>
          <a:xfrm>
            <a:off x="480250" y="296970"/>
            <a:ext cx="813043" cy="400110"/>
          </a:xfrm>
          <a:prstGeom prst="rect">
            <a:avLst/>
          </a:prstGeom>
          <a:noFill/>
        </p:spPr>
        <p:txBody>
          <a:bodyPr wrap="none" rtlCol="0">
            <a:spAutoFit/>
          </a:bodyPr>
          <a:lstStyle/>
          <a:p>
            <a:r>
              <a:rPr lang="en-US" sz="2000" b="1" dirty="0"/>
              <a:t>Food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6"/>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78" name="Google Shape;178;p26"/>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79" name="Google Shape;179;p26"/>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180" name="Google Shape;180;p26"/>
          <p:cNvPicPr preferRelativeResize="0"/>
          <p:nvPr/>
        </p:nvPicPr>
        <p:blipFill>
          <a:blip r:embed="rId5">
            <a:alphaModFix/>
          </a:blip>
          <a:stretch>
            <a:fillRect/>
          </a:stretch>
        </p:blipFill>
        <p:spPr>
          <a:xfrm>
            <a:off x="2037300" y="145200"/>
            <a:ext cx="4705350" cy="3619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Words>
  <Application>Microsoft Macintosh PowerPoint</Application>
  <PresentationFormat>On-screen Show (16:9)</PresentationFormat>
  <Paragraphs>45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Algerian</vt:lpstr>
      <vt:lpstr>Arial</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Letson, Curtis</cp:lastModifiedBy>
  <cp:revision>1</cp:revision>
  <dcterms:modified xsi:type="dcterms:W3CDTF">2024-09-12T23:35:33Z</dcterms:modified>
</cp:coreProperties>
</file>