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8" r:id="rId3"/>
    <p:sldId id="260" r:id="rId4"/>
    <p:sldId id="271" r:id="rId5"/>
    <p:sldId id="272" r:id="rId6"/>
    <p:sldId id="261" r:id="rId7"/>
    <p:sldId id="269"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1"/>
    <p:restoredTop sz="95515"/>
  </p:normalViewPr>
  <p:slideViewPr>
    <p:cSldViewPr snapToGrid="0">
      <p:cViewPr varScale="1">
        <p:scale>
          <a:sx n="138" d="100"/>
          <a:sy n="138" d="100"/>
        </p:scale>
        <p:origin x="14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6e7143b5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g26e7143b5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6e7143b566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6e7143b566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e14b62fb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3C9AAD8A-5E11-F946-944E-743F441A629E}"/>
            </a:ext>
          </a:extLst>
        </p:cNvPr>
        <p:cNvGrpSpPr/>
        <p:nvPr/>
      </p:nvGrpSpPr>
      <p:grpSpPr>
        <a:xfrm>
          <a:off x="0" y="0"/>
          <a:ext cx="0" cy="0"/>
          <a:chOff x="0" y="0"/>
          <a:chExt cx="0" cy="0"/>
        </a:xfrm>
      </p:grpSpPr>
      <p:sp>
        <p:nvSpPr>
          <p:cNvPr id="90" name="Google Shape;90;g2ce14b62fb7_0_4:notes">
            <a:extLst>
              <a:ext uri="{FF2B5EF4-FFF2-40B4-BE49-F238E27FC236}">
                <a16:creationId xmlns:a16="http://schemas.microsoft.com/office/drawing/2014/main" id="{1AEB5F9F-A212-BAB8-18A8-9262DFDC92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a:extLst>
              <a:ext uri="{FF2B5EF4-FFF2-40B4-BE49-F238E27FC236}">
                <a16:creationId xmlns:a16="http://schemas.microsoft.com/office/drawing/2014/main" id="{FF43946E-45ED-96E0-6ECB-5B5AEE0BD2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86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00DA76C3-645E-B0C1-6E60-3C0CFA8F7104}"/>
            </a:ext>
          </a:extLst>
        </p:cNvPr>
        <p:cNvGrpSpPr/>
        <p:nvPr/>
      </p:nvGrpSpPr>
      <p:grpSpPr>
        <a:xfrm>
          <a:off x="0" y="0"/>
          <a:ext cx="0" cy="0"/>
          <a:chOff x="0" y="0"/>
          <a:chExt cx="0" cy="0"/>
        </a:xfrm>
      </p:grpSpPr>
      <p:sp>
        <p:nvSpPr>
          <p:cNvPr id="90" name="Google Shape;90;g2ce14b62fb7_0_4:notes">
            <a:extLst>
              <a:ext uri="{FF2B5EF4-FFF2-40B4-BE49-F238E27FC236}">
                <a16:creationId xmlns:a16="http://schemas.microsoft.com/office/drawing/2014/main" id="{E53B5AF9-E869-49E3-C182-44CBA56AC7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a:extLst>
              <a:ext uri="{FF2B5EF4-FFF2-40B4-BE49-F238E27FC236}">
                <a16:creationId xmlns:a16="http://schemas.microsoft.com/office/drawing/2014/main" id="{F2351E0C-AC77-3AF2-D3C4-A5883B7F58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85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e7143b56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e7143b56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e7143b566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6e7143b566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313412" y="223575"/>
            <a:ext cx="5087400" cy="3101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Colorado Jamboree </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“Light the Fire”</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For Scouting</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r>
              <a:rPr lang="en" sz="3300" b="0" i="0" u="none" strike="noStrike" cap="none">
                <a:solidFill>
                  <a:schemeClr val="dk1"/>
                </a:solidFill>
                <a:latin typeface="Algerian"/>
                <a:ea typeface="Algerian"/>
                <a:cs typeface="Algerian"/>
                <a:sym typeface="Algerian"/>
              </a:rPr>
              <a:t>Sept 27-29, 2024</a:t>
            </a:r>
            <a:endParaRPr sz="900" b="0" i="0" u="none" strike="noStrike" cap="none">
              <a:solidFill>
                <a:srgbClr val="000000"/>
              </a:solidFill>
              <a:latin typeface="Arial"/>
              <a:ea typeface="Arial"/>
              <a:cs typeface="Arial"/>
              <a:sym typeface="Arial"/>
            </a:endParaRPr>
          </a:p>
        </p:txBody>
      </p:sp>
      <p:pic>
        <p:nvPicPr>
          <p:cNvPr id="56" name="Google Shape;56;p13" descr="Text&#10;&#10;Description automatically generated"/>
          <p:cNvPicPr preferRelativeResize="0"/>
          <p:nvPr/>
        </p:nvPicPr>
        <p:blipFill rotWithShape="1">
          <a:blip r:embed="rId3">
            <a:alphaModFix/>
          </a:blip>
          <a:srcRect/>
          <a:stretch/>
        </p:blipFill>
        <p:spPr>
          <a:xfrm>
            <a:off x="205198" y="4269725"/>
            <a:ext cx="4275100" cy="760550"/>
          </a:xfrm>
          <a:prstGeom prst="rect">
            <a:avLst/>
          </a:prstGeom>
          <a:noFill/>
          <a:ln>
            <a:noFill/>
          </a:ln>
        </p:spPr>
      </p:pic>
      <p:sp>
        <p:nvSpPr>
          <p:cNvPr id="57" name="Google Shape;57;p13"/>
          <p:cNvSpPr txBox="1"/>
          <p:nvPr/>
        </p:nvSpPr>
        <p:spPr>
          <a:xfrm>
            <a:off x="1037001" y="3324975"/>
            <a:ext cx="3640200" cy="688363"/>
          </a:xfrm>
          <a:prstGeom prst="rect">
            <a:avLst/>
          </a:prstGeom>
          <a:noFill/>
          <a:ln>
            <a:noFill/>
          </a:ln>
        </p:spPr>
        <p:txBody>
          <a:bodyPr spcFirstLastPara="1" wrap="square" lIns="68575" tIns="34275" rIns="68575" bIns="34275" anchor="t" anchorCtr="0">
            <a:spAutoFit/>
          </a:bodyPr>
          <a:lstStyle/>
          <a:p>
            <a:pPr marL="0" marR="182880" lvl="0" indent="0" algn="ctr" rtl="0">
              <a:lnSpc>
                <a:spcPct val="105416"/>
              </a:lnSpc>
              <a:spcBef>
                <a:spcPts val="1260"/>
              </a:spcBef>
              <a:spcAft>
                <a:spcPts val="0"/>
              </a:spcAft>
              <a:buClr>
                <a:schemeClr val="dk1"/>
              </a:buClr>
              <a:buSzPts val="1100"/>
              <a:buFont typeface="Arial"/>
              <a:buNone/>
            </a:pPr>
            <a:r>
              <a:rPr lang="en-US" b="1" dirty="0">
                <a:solidFill>
                  <a:schemeClr val="dk1"/>
                </a:solidFill>
                <a:latin typeface="Verdana"/>
                <a:ea typeface="Verdana"/>
                <a:cs typeface="Verdana"/>
                <a:sym typeface="Verdana"/>
              </a:rPr>
              <a:t>Scouts BSA, Crew, Ship, Post Prep Meeting #2</a:t>
            </a:r>
            <a:endParaRPr sz="1100" b="0" i="0" u="none" strike="noStrike" cap="none" dirty="0">
              <a:solidFill>
                <a:srgbClr val="000000"/>
              </a:solidFill>
              <a:latin typeface="Arial"/>
              <a:ea typeface="Arial"/>
              <a:cs typeface="Arial"/>
              <a:sym typeface="Arial"/>
            </a:endParaRPr>
          </a:p>
        </p:txBody>
      </p:sp>
      <p:pic>
        <p:nvPicPr>
          <p:cNvPr id="58" name="Google Shape;58;p13"/>
          <p:cNvPicPr preferRelativeResize="0"/>
          <p:nvPr/>
        </p:nvPicPr>
        <p:blipFill rotWithShape="1">
          <a:blip r:embed="rId4">
            <a:alphaModFix/>
          </a:blip>
          <a:srcRect/>
          <a:stretch/>
        </p:blipFill>
        <p:spPr>
          <a:xfrm>
            <a:off x="238750" y="550600"/>
            <a:ext cx="996925" cy="563275"/>
          </a:xfrm>
          <a:prstGeom prst="rect">
            <a:avLst/>
          </a:prstGeom>
          <a:noFill/>
          <a:ln>
            <a:noFill/>
          </a:ln>
        </p:spPr>
      </p:pic>
      <p:pic>
        <p:nvPicPr>
          <p:cNvPr id="59" name="Google Shape;59;p13"/>
          <p:cNvPicPr preferRelativeResize="0"/>
          <p:nvPr/>
        </p:nvPicPr>
        <p:blipFill>
          <a:blip r:embed="rId5">
            <a:alphaModFix/>
          </a:blip>
          <a:stretch>
            <a:fillRect/>
          </a:stretch>
        </p:blipFill>
        <p:spPr>
          <a:xfrm>
            <a:off x="4629350" y="391450"/>
            <a:ext cx="549475" cy="881575"/>
          </a:xfrm>
          <a:prstGeom prst="rect">
            <a:avLst/>
          </a:prstGeom>
          <a:noFill/>
          <a:ln>
            <a:noFill/>
          </a:ln>
        </p:spPr>
      </p:pic>
      <p:sp>
        <p:nvSpPr>
          <p:cNvPr id="60" name="Google Shape;60;p13"/>
          <p:cNvSpPr txBox="1"/>
          <p:nvPr/>
        </p:nvSpPr>
        <p:spPr>
          <a:xfrm>
            <a:off x="5631375" y="4683875"/>
            <a:ext cx="34389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ColoradoJamboree.com</a:t>
            </a:r>
            <a:endParaRPr sz="1800" b="1">
              <a:solidFill>
                <a:schemeClr val="dk2"/>
              </a:solidFill>
            </a:endParaRPr>
          </a:p>
        </p:txBody>
      </p:sp>
      <p:pic>
        <p:nvPicPr>
          <p:cNvPr id="2" name="Google Shape;54;p13" descr="A picture containing background pattern&#10;&#10;Description automatically generated">
            <a:extLst>
              <a:ext uri="{FF2B5EF4-FFF2-40B4-BE49-F238E27FC236}">
                <a16:creationId xmlns:a16="http://schemas.microsoft.com/office/drawing/2014/main" id="{055B5C86-7D2F-DCD6-288C-F7DF6A49D8E8}"/>
              </a:ext>
            </a:extLst>
          </p:cNvPr>
          <p:cNvPicPr preferRelativeResize="0"/>
          <p:nvPr/>
        </p:nvPicPr>
        <p:blipFill rotWithShape="1">
          <a:blip r:embed="rId6">
            <a:alphaModFix/>
          </a:blip>
          <a:srcRect/>
          <a:stretch/>
        </p:blipFill>
        <p:spPr>
          <a:xfrm>
            <a:off x="5062175" y="6"/>
            <a:ext cx="4081826" cy="46838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76" name="Google Shape;76;p15"/>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77" name="Google Shape;77;p15"/>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solidFill>
                  <a:schemeClr val="dk1"/>
                </a:solidFill>
              </a:rPr>
              <a:t>Agenda</a:t>
            </a:r>
            <a:endParaRPr sz="2000" b="1" dirty="0">
              <a:solidFill>
                <a:schemeClr val="dk1"/>
              </a:solidFill>
            </a:endParaRPr>
          </a:p>
        </p:txBody>
      </p:sp>
      <p:sp>
        <p:nvSpPr>
          <p:cNvPr id="78" name="Google Shape;78;p15"/>
          <p:cNvSpPr txBox="1"/>
          <p:nvPr/>
        </p:nvSpPr>
        <p:spPr>
          <a:xfrm>
            <a:off x="442500" y="607350"/>
            <a:ext cx="8259000" cy="3200100"/>
          </a:xfrm>
          <a:prstGeom prst="rect">
            <a:avLst/>
          </a:prstGeom>
          <a:noFill/>
          <a:ln>
            <a:noFill/>
          </a:ln>
        </p:spPr>
        <p:txBody>
          <a:bodyPr spcFirstLastPara="1" wrap="square" lIns="91425" tIns="91425" rIns="91425" bIns="91425" anchor="t" anchorCtr="0">
            <a:noAutofit/>
          </a:bodyPr>
          <a:lstStyle/>
          <a:p>
            <a:pPr lvl="0" algn="l" rtl="0">
              <a:lnSpc>
                <a:spcPct val="103750"/>
              </a:lnSpc>
              <a:spcBef>
                <a:spcPts val="0"/>
              </a:spcBef>
              <a:spcAft>
                <a:spcPts val="0"/>
              </a:spcAft>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Check In</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Registration at your </a:t>
            </a:r>
            <a:r>
              <a:rPr lang="en-US" sz="1800" b="1" dirty="0" err="1">
                <a:solidFill>
                  <a:srgbClr val="212529"/>
                </a:solidFill>
                <a:latin typeface="Verdana"/>
                <a:ea typeface="Verdana"/>
                <a:cs typeface="Verdana"/>
                <a:sym typeface="Verdana"/>
              </a:rPr>
              <a:t>SubCamp</a:t>
            </a: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indent="-171450">
              <a:lnSpc>
                <a:spcPct val="103750"/>
              </a:lnSpc>
              <a:buFont typeface="Arial" panose="020B0604020202020204" pitchFamily="34" charset="0"/>
              <a:buChar char="•"/>
            </a:pPr>
            <a:r>
              <a:rPr lang="en-US" sz="1800" b="1" dirty="0">
                <a:solidFill>
                  <a:srgbClr val="212529"/>
                </a:solidFill>
                <a:latin typeface="Verdana"/>
                <a:ea typeface="Verdana"/>
                <a:cs typeface="Verdana"/>
                <a:sym typeface="Verdana"/>
              </a:rPr>
              <a:t>Check Out</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Trading Post</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Food Trucks</a:t>
            </a:r>
          </a:p>
          <a:p>
            <a:pPr marL="171450" lvl="0" indent="-171450" algn="l" rtl="0">
              <a:lnSpc>
                <a:spcPct val="103750"/>
              </a:lnSpc>
              <a:spcBef>
                <a:spcPts val="0"/>
              </a:spcBef>
              <a:spcAft>
                <a:spcPts val="0"/>
              </a:spcAft>
              <a:buFont typeface="Arial" panose="020B0604020202020204" pitchFamily="34" charset="0"/>
              <a:buChar char="•"/>
            </a:pPr>
            <a:endParaRPr lang="en-US" sz="1800" b="1" dirty="0">
              <a:solidFill>
                <a:srgbClr val="212529"/>
              </a:solidFill>
              <a:latin typeface="Verdana"/>
              <a:ea typeface="Verdana"/>
              <a:cs typeface="Verdana"/>
              <a:sym typeface="Verdana"/>
            </a:endParaRPr>
          </a:p>
          <a:p>
            <a:pPr marL="171450" lvl="0" indent="-171450" algn="l" rtl="0">
              <a:lnSpc>
                <a:spcPct val="103750"/>
              </a:lnSpc>
              <a:spcBef>
                <a:spcPts val="0"/>
              </a:spcBef>
              <a:spcAft>
                <a:spcPts val="0"/>
              </a:spcAft>
              <a:buFont typeface="Arial" panose="020B0604020202020204" pitchFamily="34" charset="0"/>
              <a:buChar char="•"/>
            </a:pPr>
            <a:r>
              <a:rPr lang="en-US" sz="1800" b="1" dirty="0">
                <a:solidFill>
                  <a:srgbClr val="212529"/>
                </a:solidFill>
                <a:latin typeface="Verdana"/>
                <a:ea typeface="Verdana"/>
                <a:cs typeface="Verdana"/>
                <a:sym typeface="Verdana"/>
              </a:rPr>
              <a:t>Questions</a:t>
            </a:r>
          </a:p>
          <a:p>
            <a:pPr marL="0" lvl="0" indent="0" algn="l" rtl="0">
              <a:lnSpc>
                <a:spcPct val="103750"/>
              </a:lnSpc>
              <a:spcBef>
                <a:spcPts val="0"/>
              </a:spcBef>
              <a:spcAft>
                <a:spcPts val="0"/>
              </a:spcAft>
              <a:buNone/>
            </a:pPr>
            <a:endParaRPr sz="2000" b="1" dirty="0">
              <a:solidFill>
                <a:schemeClr val="dk1"/>
              </a:solidFill>
              <a:latin typeface="Verdana"/>
              <a:ea typeface="Verdana"/>
              <a:cs typeface="Verdana"/>
              <a:sym typeface="Verdana"/>
            </a:endParaRPr>
          </a:p>
          <a:p>
            <a:pPr marL="0" lvl="0" indent="0" algn="l" rtl="0">
              <a:spcBef>
                <a:spcPts val="0"/>
              </a:spcBef>
              <a:spcAft>
                <a:spcPts val="0"/>
              </a:spcAft>
              <a:buNone/>
            </a:pPr>
            <a:endParaRPr sz="2800" dirty="0">
              <a:solidFill>
                <a:schemeClr val="dk2"/>
              </a:solidFill>
            </a:endParaRPr>
          </a:p>
        </p:txBody>
      </p:sp>
      <p:sp>
        <p:nvSpPr>
          <p:cNvPr id="79" name="Google Shape;79;p15"/>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94" name="Google Shape;94;p17"/>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7" name="Google Shape;97;p17"/>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3074" name="Picture 2">
            <a:extLst>
              <a:ext uri="{FF2B5EF4-FFF2-40B4-BE49-F238E27FC236}">
                <a16:creationId xmlns:a16="http://schemas.microsoft.com/office/drawing/2014/main" id="{2DAB01FE-278C-A155-284B-F226F81CA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4267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9FA73D-80B3-8719-D8E9-FFC6F6B91DC5}"/>
              </a:ext>
            </a:extLst>
          </p:cNvPr>
          <p:cNvSpPr txBox="1"/>
          <p:nvPr/>
        </p:nvSpPr>
        <p:spPr>
          <a:xfrm>
            <a:off x="483272" y="189248"/>
            <a:ext cx="2383986" cy="400110"/>
          </a:xfrm>
          <a:prstGeom prst="rect">
            <a:avLst/>
          </a:prstGeom>
          <a:noFill/>
        </p:spPr>
        <p:txBody>
          <a:bodyPr wrap="none" rtlCol="0">
            <a:spAutoFit/>
          </a:bodyPr>
          <a:lstStyle/>
          <a:p>
            <a:r>
              <a:rPr lang="en-US" sz="2000" b="1" dirty="0"/>
              <a:t>CHECK IN NEEDS</a:t>
            </a:r>
          </a:p>
        </p:txBody>
      </p:sp>
      <p:sp>
        <p:nvSpPr>
          <p:cNvPr id="3" name="TextBox 2">
            <a:extLst>
              <a:ext uri="{FF2B5EF4-FFF2-40B4-BE49-F238E27FC236}">
                <a16:creationId xmlns:a16="http://schemas.microsoft.com/office/drawing/2014/main" id="{12FB9337-7986-056C-FF93-B260138E1F9E}"/>
              </a:ext>
            </a:extLst>
          </p:cNvPr>
          <p:cNvSpPr txBox="1"/>
          <p:nvPr/>
        </p:nvSpPr>
        <p:spPr>
          <a:xfrm>
            <a:off x="100725" y="574271"/>
            <a:ext cx="4166476" cy="3046988"/>
          </a:xfrm>
          <a:prstGeom prst="rect">
            <a:avLst/>
          </a:prstGeom>
          <a:noFill/>
        </p:spPr>
        <p:txBody>
          <a:bodyPr wrap="square" rtlCol="0">
            <a:spAutoFit/>
          </a:bodyPr>
          <a:lstStyle/>
          <a:p>
            <a:r>
              <a:rPr lang="en-US" sz="1600" dirty="0"/>
              <a:t>Things to bring:</a:t>
            </a:r>
          </a:p>
          <a:p>
            <a:endParaRPr lang="en-US" sz="1600" dirty="0"/>
          </a:p>
          <a:p>
            <a:pPr marL="285750" indent="-285750">
              <a:buFont typeface="Arial" panose="020B0604020202020204" pitchFamily="34" charset="0"/>
              <a:buChar char="•"/>
            </a:pPr>
            <a:r>
              <a:rPr lang="en-US" sz="1600" dirty="0"/>
              <a:t>Copy of your Unit Roster</a:t>
            </a:r>
          </a:p>
          <a:p>
            <a:pPr marL="285750" indent="-285750">
              <a:buFont typeface="Arial" panose="020B0604020202020204" pitchFamily="34" charset="0"/>
              <a:buChar char="•"/>
            </a:pPr>
            <a:r>
              <a:rPr lang="en-US" sz="1600" dirty="0"/>
              <a:t>Count of seatbelts in your car for emergency planning (WRITTEN ON FOLDER)</a:t>
            </a:r>
          </a:p>
          <a:p>
            <a:pPr marL="285750" indent="-285750">
              <a:buFont typeface="Arial" panose="020B0604020202020204" pitchFamily="34" charset="0"/>
              <a:buChar char="•"/>
            </a:pPr>
            <a:r>
              <a:rPr lang="en-US" sz="1600" dirty="0"/>
              <a:t>Med form A and B for your Scouts and adults on your roster</a:t>
            </a:r>
          </a:p>
          <a:p>
            <a:pPr marL="285750" indent="-285750">
              <a:buFont typeface="Arial" panose="020B0604020202020204" pitchFamily="34" charset="0"/>
              <a:buChar char="•"/>
            </a:pPr>
            <a:r>
              <a:rPr lang="en-US" sz="1600" dirty="0"/>
              <a:t>Swim Check form in your folder</a:t>
            </a:r>
          </a:p>
          <a:p>
            <a:pPr marL="285750" indent="-285750">
              <a:buFont typeface="Arial" panose="020B0604020202020204" pitchFamily="34" charset="0"/>
              <a:buChar char="•"/>
            </a:pPr>
            <a:r>
              <a:rPr lang="en-US" sz="1600" dirty="0"/>
              <a:t>Spending cash for the trading post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No permission slips needed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49C0AC35-837F-F296-571C-D8EB49B88893}"/>
            </a:ext>
          </a:extLst>
        </p:cNvPr>
        <p:cNvGrpSpPr/>
        <p:nvPr/>
      </p:nvGrpSpPr>
      <p:grpSpPr>
        <a:xfrm>
          <a:off x="0" y="0"/>
          <a:ext cx="0" cy="0"/>
          <a:chOff x="0" y="0"/>
          <a:chExt cx="0" cy="0"/>
        </a:xfrm>
      </p:grpSpPr>
      <p:pic>
        <p:nvPicPr>
          <p:cNvPr id="93" name="Google Shape;93;p17">
            <a:extLst>
              <a:ext uri="{FF2B5EF4-FFF2-40B4-BE49-F238E27FC236}">
                <a16:creationId xmlns:a16="http://schemas.microsoft.com/office/drawing/2014/main" id="{98CC9BC0-CA7B-04B9-D12B-B37C9145B122}"/>
              </a:ext>
            </a:extLst>
          </p:cNvPr>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94" name="Google Shape;94;p17">
            <a:extLst>
              <a:ext uri="{FF2B5EF4-FFF2-40B4-BE49-F238E27FC236}">
                <a16:creationId xmlns:a16="http://schemas.microsoft.com/office/drawing/2014/main" id="{D9667E58-B550-0B92-8E65-9EF0DD72F4CF}"/>
              </a:ext>
            </a:extLst>
          </p:cNvPr>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7" name="Google Shape;97;p17">
            <a:extLst>
              <a:ext uri="{FF2B5EF4-FFF2-40B4-BE49-F238E27FC236}">
                <a16:creationId xmlns:a16="http://schemas.microsoft.com/office/drawing/2014/main" id="{8C525B45-146E-B97E-5941-0FD107089CA3}"/>
              </a:ext>
            </a:extLst>
          </p:cNvPr>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3074" name="Picture 2">
            <a:extLst>
              <a:ext uri="{FF2B5EF4-FFF2-40B4-BE49-F238E27FC236}">
                <a16:creationId xmlns:a16="http://schemas.microsoft.com/office/drawing/2014/main" id="{6BB5DC27-D29E-47AA-61FC-25665530E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4267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73F74B-608D-B64B-F980-F0E03E60E227}"/>
              </a:ext>
            </a:extLst>
          </p:cNvPr>
          <p:cNvSpPr txBox="1"/>
          <p:nvPr/>
        </p:nvSpPr>
        <p:spPr>
          <a:xfrm>
            <a:off x="483272" y="189248"/>
            <a:ext cx="3831498" cy="400110"/>
          </a:xfrm>
          <a:prstGeom prst="rect">
            <a:avLst/>
          </a:prstGeom>
          <a:noFill/>
        </p:spPr>
        <p:txBody>
          <a:bodyPr wrap="none" rtlCol="0">
            <a:spAutoFit/>
          </a:bodyPr>
          <a:lstStyle/>
          <a:p>
            <a:r>
              <a:rPr lang="en-US" sz="2000" b="1" dirty="0"/>
              <a:t>Registration at your Subcamp</a:t>
            </a:r>
          </a:p>
        </p:txBody>
      </p:sp>
      <p:sp>
        <p:nvSpPr>
          <p:cNvPr id="5" name="TextBox 4">
            <a:extLst>
              <a:ext uri="{FF2B5EF4-FFF2-40B4-BE49-F238E27FC236}">
                <a16:creationId xmlns:a16="http://schemas.microsoft.com/office/drawing/2014/main" id="{55D69997-CD9E-164F-B189-BC06B9286935}"/>
              </a:ext>
            </a:extLst>
          </p:cNvPr>
          <p:cNvSpPr txBox="1"/>
          <p:nvPr/>
        </p:nvSpPr>
        <p:spPr>
          <a:xfrm>
            <a:off x="100724" y="574271"/>
            <a:ext cx="4572875" cy="3539430"/>
          </a:xfrm>
          <a:prstGeom prst="rect">
            <a:avLst/>
          </a:prstGeom>
          <a:noFill/>
        </p:spPr>
        <p:txBody>
          <a:bodyPr wrap="square" rtlCol="0">
            <a:spAutoFit/>
          </a:bodyPr>
          <a:lstStyle/>
          <a:p>
            <a:r>
              <a:rPr lang="en-US" sz="1600" dirty="0"/>
              <a:t>Once you get to your parking area:</a:t>
            </a:r>
          </a:p>
          <a:p>
            <a:endParaRPr lang="en-US" sz="1600" dirty="0"/>
          </a:p>
          <a:p>
            <a:pPr marL="285750" indent="-285750">
              <a:buFont typeface="Arial" panose="020B0604020202020204" pitchFamily="34" charset="0"/>
              <a:buChar char="•"/>
            </a:pPr>
            <a:r>
              <a:rPr lang="en-US" sz="1600" dirty="0"/>
              <a:t>Follow directions to park your vehicles</a:t>
            </a:r>
          </a:p>
          <a:p>
            <a:pPr marL="285750" indent="-285750">
              <a:buFont typeface="Arial" panose="020B0604020202020204" pitchFamily="34" charset="0"/>
              <a:buChar char="•"/>
            </a:pPr>
            <a:r>
              <a:rPr lang="en-US" sz="1600" dirty="0"/>
              <a:t>Check in at the registration desk (only SM and SPL needed for this or your camping lead)</a:t>
            </a:r>
          </a:p>
          <a:p>
            <a:pPr marL="285750" indent="-285750">
              <a:buFont typeface="Arial" panose="020B0604020202020204" pitchFamily="34" charset="0"/>
              <a:buChar char="•"/>
            </a:pPr>
            <a:r>
              <a:rPr lang="en-US" sz="1600" dirty="0"/>
              <a:t>Go set up your camp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some cases, you will be directed to another spot to park and setup camp</a:t>
            </a:r>
          </a:p>
          <a:p>
            <a:pPr marL="285750" lvl="1" indent="-285750">
              <a:buFont typeface="Arial" panose="020B0604020202020204" pitchFamily="34" charset="0"/>
              <a:buChar char="•"/>
            </a:pPr>
            <a:r>
              <a:rPr lang="en-US" sz="1600" dirty="0"/>
              <a:t>Your subcamp leads will let you know if you are in that list, and we will try to communicate those variables either at trailer drop off or via email ahead of the event</a:t>
            </a:r>
          </a:p>
        </p:txBody>
      </p:sp>
    </p:spTree>
    <p:extLst>
      <p:ext uri="{BB962C8B-B14F-4D97-AF65-F5344CB8AC3E}">
        <p14:creationId xmlns:p14="http://schemas.microsoft.com/office/powerpoint/2010/main" val="214134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9B9624A7-C53E-F745-9994-9781AC6F2212}"/>
            </a:ext>
          </a:extLst>
        </p:cNvPr>
        <p:cNvGrpSpPr/>
        <p:nvPr/>
      </p:nvGrpSpPr>
      <p:grpSpPr>
        <a:xfrm>
          <a:off x="0" y="0"/>
          <a:ext cx="0" cy="0"/>
          <a:chOff x="0" y="0"/>
          <a:chExt cx="0" cy="0"/>
        </a:xfrm>
      </p:grpSpPr>
      <p:pic>
        <p:nvPicPr>
          <p:cNvPr id="93" name="Google Shape;93;p17">
            <a:extLst>
              <a:ext uri="{FF2B5EF4-FFF2-40B4-BE49-F238E27FC236}">
                <a16:creationId xmlns:a16="http://schemas.microsoft.com/office/drawing/2014/main" id="{C2927678-E63F-96FF-6024-273B3663B187}"/>
              </a:ext>
            </a:extLst>
          </p:cNvPr>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94" name="Google Shape;94;p17">
            <a:extLst>
              <a:ext uri="{FF2B5EF4-FFF2-40B4-BE49-F238E27FC236}">
                <a16:creationId xmlns:a16="http://schemas.microsoft.com/office/drawing/2014/main" id="{366A89DB-8207-7F28-0815-E4235C855341}"/>
              </a:ext>
            </a:extLst>
          </p:cNvPr>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7" name="Google Shape;97;p17">
            <a:extLst>
              <a:ext uri="{FF2B5EF4-FFF2-40B4-BE49-F238E27FC236}">
                <a16:creationId xmlns:a16="http://schemas.microsoft.com/office/drawing/2014/main" id="{C4374AD1-35EB-3915-BCAB-6A184235BC06}"/>
              </a:ext>
            </a:extLst>
          </p:cNvPr>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3074" name="Picture 2">
            <a:extLst>
              <a:ext uri="{FF2B5EF4-FFF2-40B4-BE49-F238E27FC236}">
                <a16:creationId xmlns:a16="http://schemas.microsoft.com/office/drawing/2014/main" id="{4C827E9E-C6D2-E035-F41C-1A81CD545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4267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B5B7E7-A587-A901-9700-40A5F4D31EC5}"/>
              </a:ext>
            </a:extLst>
          </p:cNvPr>
          <p:cNvSpPr txBox="1"/>
          <p:nvPr/>
        </p:nvSpPr>
        <p:spPr>
          <a:xfrm>
            <a:off x="483272" y="189248"/>
            <a:ext cx="3039615" cy="400110"/>
          </a:xfrm>
          <a:prstGeom prst="rect">
            <a:avLst/>
          </a:prstGeom>
          <a:noFill/>
        </p:spPr>
        <p:txBody>
          <a:bodyPr wrap="none" rtlCol="0">
            <a:spAutoFit/>
          </a:bodyPr>
          <a:lstStyle/>
          <a:p>
            <a:r>
              <a:rPr lang="en-US" sz="2000" b="1" dirty="0"/>
              <a:t>CHECK OUT PROCESS</a:t>
            </a:r>
          </a:p>
        </p:txBody>
      </p:sp>
      <p:sp>
        <p:nvSpPr>
          <p:cNvPr id="5" name="TextBox 4">
            <a:extLst>
              <a:ext uri="{FF2B5EF4-FFF2-40B4-BE49-F238E27FC236}">
                <a16:creationId xmlns:a16="http://schemas.microsoft.com/office/drawing/2014/main" id="{BFF8CE63-B9EE-B784-B071-010385CA55A3}"/>
              </a:ext>
            </a:extLst>
          </p:cNvPr>
          <p:cNvSpPr txBox="1"/>
          <p:nvPr/>
        </p:nvSpPr>
        <p:spPr>
          <a:xfrm>
            <a:off x="100724" y="758998"/>
            <a:ext cx="4471275" cy="3539430"/>
          </a:xfrm>
          <a:prstGeom prst="rect">
            <a:avLst/>
          </a:prstGeom>
          <a:noFill/>
        </p:spPr>
        <p:txBody>
          <a:bodyPr wrap="square" rtlCol="0">
            <a:spAutoFit/>
          </a:bodyPr>
          <a:lstStyle/>
          <a:p>
            <a:r>
              <a:rPr lang="en-US" sz="1600" dirty="0"/>
              <a:t>On Sunday:</a:t>
            </a:r>
          </a:p>
          <a:p>
            <a:endParaRPr lang="en-US" sz="1600" dirty="0"/>
          </a:p>
          <a:p>
            <a:pPr marL="285750" indent="-285750">
              <a:buFont typeface="Arial" panose="020B0604020202020204" pitchFamily="34" charset="0"/>
              <a:buChar char="•"/>
            </a:pPr>
            <a:r>
              <a:rPr lang="en-US" sz="1600" dirty="0"/>
              <a:t>Once you are fully packed up</a:t>
            </a:r>
          </a:p>
          <a:p>
            <a:pPr marL="285750" indent="-285750">
              <a:buFont typeface="Arial" panose="020B0604020202020204" pitchFamily="34" charset="0"/>
              <a:buChar char="•"/>
            </a:pPr>
            <a:r>
              <a:rPr lang="en-US" sz="1600" dirty="0"/>
              <a:t>Campsite has been swept for all trash</a:t>
            </a:r>
          </a:p>
          <a:p>
            <a:pPr marL="285750" indent="-285750">
              <a:buFont typeface="Arial" panose="020B0604020202020204" pitchFamily="34" charset="0"/>
              <a:buChar char="•"/>
            </a:pPr>
            <a:r>
              <a:rPr lang="en-US" sz="1600" dirty="0"/>
              <a:t>Send someone to the registration folks to get checked out</a:t>
            </a:r>
          </a:p>
          <a:p>
            <a:pPr marL="285750" indent="-285750">
              <a:buFont typeface="Arial" panose="020B0604020202020204" pitchFamily="34" charset="0"/>
              <a:buChar char="•"/>
            </a:pPr>
            <a:r>
              <a:rPr lang="en-US" sz="1600" dirty="0"/>
              <a:t>All non trailered vehicles can leave asap once cleared</a:t>
            </a:r>
          </a:p>
          <a:p>
            <a:pPr marL="285750" indent="-285750">
              <a:buFont typeface="Arial" panose="020B0604020202020204" pitchFamily="34" charset="0"/>
              <a:buChar char="•"/>
            </a:pPr>
            <a:r>
              <a:rPr lang="en-US" sz="1600" dirty="0"/>
              <a:t>If the vehicle pulling the trailer is there, please wait for the subcamp team to permit you to go hook up and remove the trailer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REMINDER – road safety is priority #1!</a:t>
            </a:r>
          </a:p>
          <a:p>
            <a:pPr marL="285750" indent="-285750">
              <a:buFont typeface="Arial" panose="020B0604020202020204" pitchFamily="34" charset="0"/>
              <a:buChar char="•"/>
            </a:pPr>
            <a:r>
              <a:rPr lang="en-US" sz="1600" dirty="0"/>
              <a:t>Please wait for direction to load and leave</a:t>
            </a:r>
          </a:p>
        </p:txBody>
      </p:sp>
    </p:spTree>
    <p:extLst>
      <p:ext uri="{BB962C8B-B14F-4D97-AF65-F5344CB8AC3E}">
        <p14:creationId xmlns:p14="http://schemas.microsoft.com/office/powerpoint/2010/main" val="220141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03" name="Google Shape;103;p18"/>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05" name="Google Shape;105;p18"/>
          <p:cNvSpPr txBox="1"/>
          <p:nvPr/>
        </p:nvSpPr>
        <p:spPr>
          <a:xfrm>
            <a:off x="387975" y="404224"/>
            <a:ext cx="8259000" cy="18864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Verdana"/>
                <a:ea typeface="Verdana"/>
                <a:cs typeface="Verdana"/>
                <a:sym typeface="Verdana"/>
              </a:rPr>
              <a:t>There will be limited amounts of:</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Verdana"/>
                <a:ea typeface="Verdana"/>
                <a:cs typeface="Verdana"/>
                <a:sym typeface="Verdana"/>
              </a:rPr>
              <a:t>Patch sets</a:t>
            </a: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Verdana"/>
                <a:ea typeface="Verdana"/>
                <a:cs typeface="Verdana"/>
                <a:sym typeface="Verdana"/>
              </a:rPr>
              <a:t>Shirts</a:t>
            </a: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Verdana"/>
                <a:ea typeface="Verdana"/>
                <a:cs typeface="Verdana"/>
                <a:sym typeface="Verdana"/>
              </a:rPr>
              <a:t>And other swag</a:t>
            </a: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Verdana"/>
                <a:ea typeface="Verdana"/>
                <a:cs typeface="Verdana"/>
                <a:sym typeface="Verdana"/>
              </a:rPr>
              <a:t>We CAN offer a preorder process for other gear if you would like that?</a:t>
            </a: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Verdana"/>
                <a:ea typeface="Verdana"/>
                <a:cs typeface="Verdana"/>
                <a:sym typeface="Verdana"/>
              </a:rPr>
              <a:t>Essentially, we take an order and down payment and then have the items available for pick up at Scout HQ when they arrive.</a:t>
            </a:r>
            <a:endParaRPr dirty="0">
              <a:solidFill>
                <a:schemeClr val="dk1"/>
              </a:solidFill>
              <a:latin typeface="Verdana"/>
              <a:ea typeface="Verdana"/>
              <a:cs typeface="Verdana"/>
              <a:sym typeface="Verdana"/>
            </a:endParaRPr>
          </a:p>
        </p:txBody>
      </p:sp>
      <p:sp>
        <p:nvSpPr>
          <p:cNvPr id="106" name="Google Shape;106;p18"/>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
        <p:nvSpPr>
          <p:cNvPr id="2" name="TextBox 1">
            <a:extLst>
              <a:ext uri="{FF2B5EF4-FFF2-40B4-BE49-F238E27FC236}">
                <a16:creationId xmlns:a16="http://schemas.microsoft.com/office/drawing/2014/main" id="{895ACB4C-4A68-534E-DE88-1E9F4C400C71}"/>
              </a:ext>
            </a:extLst>
          </p:cNvPr>
          <p:cNvSpPr txBox="1"/>
          <p:nvPr/>
        </p:nvSpPr>
        <p:spPr>
          <a:xfrm>
            <a:off x="480250" y="98644"/>
            <a:ext cx="1752403" cy="400110"/>
          </a:xfrm>
          <a:prstGeom prst="rect">
            <a:avLst/>
          </a:prstGeom>
          <a:noFill/>
        </p:spPr>
        <p:txBody>
          <a:bodyPr wrap="none" rtlCol="0">
            <a:spAutoFit/>
          </a:bodyPr>
          <a:lstStyle/>
          <a:p>
            <a:r>
              <a:rPr lang="en-US" sz="2000" b="1" dirty="0"/>
              <a:t>Trading Post</a:t>
            </a:r>
          </a:p>
        </p:txBody>
      </p:sp>
      <p:sp>
        <p:nvSpPr>
          <p:cNvPr id="4" name="Google Shape;105;p18">
            <a:extLst>
              <a:ext uri="{FF2B5EF4-FFF2-40B4-BE49-F238E27FC236}">
                <a16:creationId xmlns:a16="http://schemas.microsoft.com/office/drawing/2014/main" id="{CAC07355-7052-EF5C-2C0C-8CD43CE246EC}"/>
              </a:ext>
            </a:extLst>
          </p:cNvPr>
          <p:cNvSpPr txBox="1"/>
          <p:nvPr/>
        </p:nvSpPr>
        <p:spPr>
          <a:xfrm>
            <a:off x="387975" y="2662288"/>
            <a:ext cx="8259000" cy="18864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Verdana"/>
                <a:ea typeface="Verdana"/>
                <a:cs typeface="Verdana"/>
                <a:sym typeface="Verdana"/>
              </a:rPr>
              <a:t>There will be a limited number of food trucks on camp:</a:t>
            </a:r>
          </a:p>
          <a:p>
            <a:pPr marL="0" lvl="0" indent="0" algn="l" rtl="0">
              <a:spcBef>
                <a:spcPts val="0"/>
              </a:spcBef>
              <a:spcAft>
                <a:spcPts val="0"/>
              </a:spcAft>
              <a:buNone/>
            </a:pPr>
            <a:endParaRPr lang="en-US" dirty="0">
              <a:solidFill>
                <a:schemeClr val="dk1"/>
              </a:solidFill>
              <a:latin typeface="Verdana"/>
              <a:ea typeface="Verdana"/>
              <a:cs typeface="Verdana"/>
              <a:sym typeface="Verdana"/>
            </a:endParaRP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Verdana"/>
                <a:ea typeface="Verdana"/>
                <a:cs typeface="Verdana"/>
                <a:sym typeface="Verdana"/>
              </a:rPr>
              <a:t>It is fun to go buy some yummy snacks while doing the Jamboree so encourage some spending cash for the youth</a:t>
            </a:r>
          </a:p>
          <a:p>
            <a:pPr marL="285750" lvl="0" indent="-285750" algn="l" rtl="0">
              <a:spcBef>
                <a:spcPts val="0"/>
              </a:spcBef>
              <a:spcAft>
                <a:spcPts val="0"/>
              </a:spcAft>
              <a:buFont typeface="Arial" panose="020B0604020202020204" pitchFamily="34" charset="0"/>
              <a:buChar char="•"/>
            </a:pPr>
            <a:r>
              <a:rPr lang="en-US" dirty="0">
                <a:solidFill>
                  <a:schemeClr val="dk1"/>
                </a:solidFill>
                <a:latin typeface="Verdana"/>
                <a:ea typeface="Verdana"/>
                <a:cs typeface="Verdana"/>
                <a:sym typeface="Verdana"/>
              </a:rPr>
              <a:t>I would not rely on these food trucks as meal </a:t>
            </a:r>
            <a:r>
              <a:rPr lang="en-US">
                <a:solidFill>
                  <a:schemeClr val="dk1"/>
                </a:solidFill>
                <a:latin typeface="Verdana"/>
                <a:ea typeface="Verdana"/>
                <a:cs typeface="Verdana"/>
                <a:sym typeface="Verdana"/>
              </a:rPr>
              <a:t>replacement options</a:t>
            </a:r>
          </a:p>
        </p:txBody>
      </p:sp>
      <p:sp>
        <p:nvSpPr>
          <p:cNvPr id="5" name="TextBox 4">
            <a:extLst>
              <a:ext uri="{FF2B5EF4-FFF2-40B4-BE49-F238E27FC236}">
                <a16:creationId xmlns:a16="http://schemas.microsoft.com/office/drawing/2014/main" id="{7DA37D59-C9AC-250C-0ECD-281F95525B0C}"/>
              </a:ext>
            </a:extLst>
          </p:cNvPr>
          <p:cNvSpPr txBox="1"/>
          <p:nvPr/>
        </p:nvSpPr>
        <p:spPr>
          <a:xfrm>
            <a:off x="480250" y="2319952"/>
            <a:ext cx="1653017" cy="400110"/>
          </a:xfrm>
          <a:prstGeom prst="rect">
            <a:avLst/>
          </a:prstGeom>
          <a:noFill/>
        </p:spPr>
        <p:txBody>
          <a:bodyPr wrap="none" rtlCol="0">
            <a:spAutoFit/>
          </a:bodyPr>
          <a:lstStyle/>
          <a:p>
            <a:r>
              <a:rPr lang="en-US" sz="2000" b="1" dirty="0"/>
              <a:t>Food trucks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78" name="Google Shape;178;p26"/>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79" name="Google Shape;179;p26"/>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180" name="Google Shape;180;p26"/>
          <p:cNvPicPr preferRelativeResize="0"/>
          <p:nvPr/>
        </p:nvPicPr>
        <p:blipFill>
          <a:blip r:embed="rId5">
            <a:alphaModFix/>
          </a:blip>
          <a:stretch>
            <a:fillRect/>
          </a:stretch>
        </p:blipFill>
        <p:spPr>
          <a:xfrm>
            <a:off x="2037300" y="145200"/>
            <a:ext cx="4705350" cy="3619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390</Words>
  <Application>Microsoft Macintosh PowerPoint</Application>
  <PresentationFormat>On-screen Show (16:9)</PresentationFormat>
  <Paragraphs>68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Algerian</vt:lpstr>
      <vt:lpstr>Arial</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Letson, Curtis</cp:lastModifiedBy>
  <cp:revision>4</cp:revision>
  <dcterms:modified xsi:type="dcterms:W3CDTF">2024-09-19T00:23:33Z</dcterms:modified>
</cp:coreProperties>
</file>