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8" r:id="rId3"/>
    <p:sldId id="259" r:id="rId4"/>
    <p:sldId id="260" r:id="rId5"/>
    <p:sldId id="271" r:id="rId6"/>
    <p:sldId id="272" r:id="rId7"/>
    <p:sldId id="261" r:id="rId8"/>
    <p:sldId id="26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36"/>
    <p:restoredTop sz="95515"/>
  </p:normalViewPr>
  <p:slideViewPr>
    <p:cSldViewPr snapToGrid="0">
      <p:cViewPr>
        <p:scale>
          <a:sx n="140" d="100"/>
          <a:sy n="140" d="100"/>
        </p:scale>
        <p:origin x="144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e7143b5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g26e7143b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e7143b56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6e7143b56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7143b56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e7143b56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14b62fb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3C9AAD8A-5E11-F946-944E-743F441A629E}"/>
            </a:ext>
          </a:extLst>
        </p:cNvPr>
        <p:cNvGrpSpPr/>
        <p:nvPr/>
      </p:nvGrpSpPr>
      <p:grpSpPr>
        <a:xfrm>
          <a:off x="0" y="0"/>
          <a:ext cx="0" cy="0"/>
          <a:chOff x="0" y="0"/>
          <a:chExt cx="0" cy="0"/>
        </a:xfrm>
      </p:grpSpPr>
      <p:sp>
        <p:nvSpPr>
          <p:cNvPr id="90" name="Google Shape;90;g2ce14b62fb7_0_4:notes">
            <a:extLst>
              <a:ext uri="{FF2B5EF4-FFF2-40B4-BE49-F238E27FC236}">
                <a16:creationId xmlns:a16="http://schemas.microsoft.com/office/drawing/2014/main" id="{1AEB5F9F-A212-BAB8-18A8-9262DFDC92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a:extLst>
              <a:ext uri="{FF2B5EF4-FFF2-40B4-BE49-F238E27FC236}">
                <a16:creationId xmlns:a16="http://schemas.microsoft.com/office/drawing/2014/main" id="{FF43946E-45ED-96E0-6ECB-5B5AEE0BD2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86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00DA76C3-645E-B0C1-6E60-3C0CFA8F7104}"/>
            </a:ext>
          </a:extLst>
        </p:cNvPr>
        <p:cNvGrpSpPr/>
        <p:nvPr/>
      </p:nvGrpSpPr>
      <p:grpSpPr>
        <a:xfrm>
          <a:off x="0" y="0"/>
          <a:ext cx="0" cy="0"/>
          <a:chOff x="0" y="0"/>
          <a:chExt cx="0" cy="0"/>
        </a:xfrm>
      </p:grpSpPr>
      <p:sp>
        <p:nvSpPr>
          <p:cNvPr id="90" name="Google Shape;90;g2ce14b62fb7_0_4:notes">
            <a:extLst>
              <a:ext uri="{FF2B5EF4-FFF2-40B4-BE49-F238E27FC236}">
                <a16:creationId xmlns:a16="http://schemas.microsoft.com/office/drawing/2014/main" id="{E53B5AF9-E869-49E3-C182-44CBA56AC7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a:extLst>
              <a:ext uri="{FF2B5EF4-FFF2-40B4-BE49-F238E27FC236}">
                <a16:creationId xmlns:a16="http://schemas.microsoft.com/office/drawing/2014/main" id="{F2351E0C-AC77-3AF2-D3C4-A5883B7F58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85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e7143b56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e7143b56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e7143b56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e7143b56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13412" y="223575"/>
            <a:ext cx="5087400" cy="3101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Colorado Jamboree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“Light the Fire”</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For Scouting</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r>
              <a:rPr lang="en" sz="3300" b="0" i="0" u="none" strike="noStrike" cap="none">
                <a:solidFill>
                  <a:schemeClr val="dk1"/>
                </a:solidFill>
                <a:latin typeface="Algerian"/>
                <a:ea typeface="Algerian"/>
                <a:cs typeface="Algerian"/>
                <a:sym typeface="Algerian"/>
              </a:rPr>
              <a:t>Sept 27-29, 2024</a:t>
            </a:r>
            <a:endParaRPr sz="900" b="0" i="0" u="none" strike="noStrike" cap="none">
              <a:solidFill>
                <a:srgbClr val="000000"/>
              </a:solidFill>
              <a:latin typeface="Arial"/>
              <a:ea typeface="Arial"/>
              <a:cs typeface="Arial"/>
              <a:sym typeface="Arial"/>
            </a:endParaRPr>
          </a:p>
        </p:txBody>
      </p:sp>
      <p:pic>
        <p:nvPicPr>
          <p:cNvPr id="56" name="Google Shape;56;p13" descr="Text&#10;&#10;Description automatically generated"/>
          <p:cNvPicPr preferRelativeResize="0"/>
          <p:nvPr/>
        </p:nvPicPr>
        <p:blipFill rotWithShape="1">
          <a:blip r:embed="rId3">
            <a:alphaModFix/>
          </a:blip>
          <a:srcRect/>
          <a:stretch/>
        </p:blipFill>
        <p:spPr>
          <a:xfrm>
            <a:off x="205198" y="4269725"/>
            <a:ext cx="4275100" cy="760550"/>
          </a:xfrm>
          <a:prstGeom prst="rect">
            <a:avLst/>
          </a:prstGeom>
          <a:noFill/>
          <a:ln>
            <a:noFill/>
          </a:ln>
        </p:spPr>
      </p:pic>
      <p:sp>
        <p:nvSpPr>
          <p:cNvPr id="57" name="Google Shape;57;p13"/>
          <p:cNvSpPr txBox="1"/>
          <p:nvPr/>
        </p:nvSpPr>
        <p:spPr>
          <a:xfrm>
            <a:off x="1037001" y="3324975"/>
            <a:ext cx="3640200" cy="688363"/>
          </a:xfrm>
          <a:prstGeom prst="rect">
            <a:avLst/>
          </a:prstGeom>
          <a:noFill/>
          <a:ln>
            <a:noFill/>
          </a:ln>
        </p:spPr>
        <p:txBody>
          <a:bodyPr spcFirstLastPara="1" wrap="square" lIns="68575" tIns="34275" rIns="68575" bIns="34275" anchor="t" anchorCtr="0">
            <a:spAutoFit/>
          </a:bodyPr>
          <a:lstStyle/>
          <a:p>
            <a:pPr marL="0" marR="182880" lvl="0" indent="0" algn="ctr" rtl="0">
              <a:lnSpc>
                <a:spcPct val="105416"/>
              </a:lnSpc>
              <a:spcBef>
                <a:spcPts val="1260"/>
              </a:spcBef>
              <a:spcAft>
                <a:spcPts val="0"/>
              </a:spcAft>
              <a:buClr>
                <a:schemeClr val="dk1"/>
              </a:buClr>
              <a:buSzPts val="1100"/>
              <a:buFont typeface="Arial"/>
              <a:buNone/>
            </a:pPr>
            <a:r>
              <a:rPr lang="en-US" b="1" dirty="0">
                <a:solidFill>
                  <a:schemeClr val="dk1"/>
                </a:solidFill>
                <a:latin typeface="Verdana"/>
                <a:ea typeface="Verdana"/>
                <a:cs typeface="Verdana"/>
                <a:sym typeface="Verdana"/>
              </a:rPr>
              <a:t>Scouts BSA, Crew, Ship, Post Prep Meeting</a:t>
            </a:r>
            <a:endParaRPr sz="1100" b="0" i="0" u="none" strike="noStrike" cap="none" dirty="0">
              <a:solidFill>
                <a:srgbClr val="000000"/>
              </a:solidFill>
              <a:latin typeface="Arial"/>
              <a:ea typeface="Arial"/>
              <a:cs typeface="Arial"/>
              <a:sym typeface="Arial"/>
            </a:endParaRPr>
          </a:p>
        </p:txBody>
      </p:sp>
      <p:pic>
        <p:nvPicPr>
          <p:cNvPr id="58" name="Google Shape;58;p13"/>
          <p:cNvPicPr preferRelativeResize="0"/>
          <p:nvPr/>
        </p:nvPicPr>
        <p:blipFill rotWithShape="1">
          <a:blip r:embed="rId4">
            <a:alphaModFix/>
          </a:blip>
          <a:srcRect/>
          <a:stretch/>
        </p:blipFill>
        <p:spPr>
          <a:xfrm>
            <a:off x="238750" y="550600"/>
            <a:ext cx="996925" cy="563275"/>
          </a:xfrm>
          <a:prstGeom prst="rect">
            <a:avLst/>
          </a:prstGeom>
          <a:noFill/>
          <a:ln>
            <a:noFill/>
          </a:ln>
        </p:spPr>
      </p:pic>
      <p:pic>
        <p:nvPicPr>
          <p:cNvPr id="59" name="Google Shape;59;p13"/>
          <p:cNvPicPr preferRelativeResize="0"/>
          <p:nvPr/>
        </p:nvPicPr>
        <p:blipFill>
          <a:blip r:embed="rId5">
            <a:alphaModFix/>
          </a:blip>
          <a:stretch>
            <a:fillRect/>
          </a:stretch>
        </p:blipFill>
        <p:spPr>
          <a:xfrm>
            <a:off x="4629350" y="391450"/>
            <a:ext cx="549475" cy="881575"/>
          </a:xfrm>
          <a:prstGeom prst="rect">
            <a:avLst/>
          </a:prstGeom>
          <a:noFill/>
          <a:ln>
            <a:noFill/>
          </a:ln>
        </p:spPr>
      </p:pic>
      <p:sp>
        <p:nvSpPr>
          <p:cNvPr id="60" name="Google Shape;60;p13"/>
          <p:cNvSpPr txBox="1"/>
          <p:nvPr/>
        </p:nvSpPr>
        <p:spPr>
          <a:xfrm>
            <a:off x="5631375" y="4683875"/>
            <a:ext cx="34389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ColoradoJamboree.com</a:t>
            </a:r>
            <a:endParaRPr sz="1800" b="1">
              <a:solidFill>
                <a:schemeClr val="dk2"/>
              </a:solidFill>
            </a:endParaRPr>
          </a:p>
        </p:txBody>
      </p:sp>
      <p:pic>
        <p:nvPicPr>
          <p:cNvPr id="2" name="Google Shape;54;p13" descr="A picture containing background pattern&#10;&#10;Description automatically generated">
            <a:extLst>
              <a:ext uri="{FF2B5EF4-FFF2-40B4-BE49-F238E27FC236}">
                <a16:creationId xmlns:a16="http://schemas.microsoft.com/office/drawing/2014/main" id="{055B5C86-7D2F-DCD6-288C-F7DF6A49D8E8}"/>
              </a:ext>
            </a:extLst>
          </p:cNvPr>
          <p:cNvPicPr preferRelativeResize="0"/>
          <p:nvPr/>
        </p:nvPicPr>
        <p:blipFill rotWithShape="1">
          <a:blip r:embed="rId6">
            <a:alphaModFix/>
          </a:blip>
          <a:srcRect/>
          <a:stretch/>
        </p:blipFill>
        <p:spPr>
          <a:xfrm>
            <a:off x="5062175" y="6"/>
            <a:ext cx="4081826" cy="46838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76" name="Google Shape;76;p1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77" name="Google Shape;77;p15"/>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dk1"/>
                </a:solidFill>
              </a:rPr>
              <a:t>Agenda</a:t>
            </a:r>
            <a:endParaRPr sz="2000" b="1" dirty="0">
              <a:solidFill>
                <a:schemeClr val="dk1"/>
              </a:solidFill>
            </a:endParaRPr>
          </a:p>
        </p:txBody>
      </p:sp>
      <p:sp>
        <p:nvSpPr>
          <p:cNvPr id="78" name="Google Shape;78;p15"/>
          <p:cNvSpPr txBox="1"/>
          <p:nvPr/>
        </p:nvSpPr>
        <p:spPr>
          <a:xfrm>
            <a:off x="442500" y="607350"/>
            <a:ext cx="8259000" cy="3200100"/>
          </a:xfrm>
          <a:prstGeom prst="rect">
            <a:avLst/>
          </a:prstGeom>
          <a:noFill/>
          <a:ln>
            <a:noFill/>
          </a:ln>
        </p:spPr>
        <p:txBody>
          <a:bodyPr spcFirstLastPara="1" wrap="square" lIns="91425" tIns="91425" rIns="91425" bIns="91425" anchor="t" anchorCtr="0">
            <a:noAutofit/>
          </a:bodyPr>
          <a:lstStyle/>
          <a:p>
            <a:pPr lvl="0" algn="l" rtl="0">
              <a:lnSpc>
                <a:spcPct val="103750"/>
              </a:lnSpc>
              <a:spcBef>
                <a:spcPts val="0"/>
              </a:spcBef>
              <a:spcAft>
                <a:spcPts val="0"/>
              </a:spcAft>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Getting to Camp</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Registration at your </a:t>
            </a:r>
            <a:r>
              <a:rPr lang="en-US" sz="1800" b="1" dirty="0" err="1">
                <a:solidFill>
                  <a:srgbClr val="212529"/>
                </a:solidFill>
                <a:latin typeface="Verdana"/>
                <a:ea typeface="Verdana"/>
                <a:cs typeface="Verdana"/>
                <a:sym typeface="Verdana"/>
              </a:rPr>
              <a:t>SubCamp</a:t>
            </a: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indent="-171450">
              <a:lnSpc>
                <a:spcPct val="103750"/>
              </a:lnSpc>
              <a:buFont typeface="Arial" panose="020B0604020202020204" pitchFamily="34" charset="0"/>
              <a:buChar char="•"/>
            </a:pPr>
            <a:r>
              <a:rPr lang="en-US" sz="1800" b="1" dirty="0">
                <a:solidFill>
                  <a:srgbClr val="212529"/>
                </a:solidFill>
                <a:latin typeface="Verdana"/>
                <a:ea typeface="Verdana"/>
                <a:cs typeface="Verdana"/>
                <a:sym typeface="Verdana"/>
              </a:rPr>
              <a:t>Trailer Drop off Process</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Setup</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Unit Leader Opening Meeting</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Questions</a:t>
            </a:r>
          </a:p>
          <a:p>
            <a:pPr marL="0" lvl="0" indent="0" algn="l" rtl="0">
              <a:lnSpc>
                <a:spcPct val="103750"/>
              </a:lnSpc>
              <a:spcBef>
                <a:spcPts val="0"/>
              </a:spcBef>
              <a:spcAft>
                <a:spcPts val="0"/>
              </a:spcAft>
              <a:buNone/>
            </a:pPr>
            <a:endParaRPr sz="2000" b="1" dirty="0">
              <a:solidFill>
                <a:schemeClr val="dk1"/>
              </a:solidFill>
              <a:latin typeface="Verdana"/>
              <a:ea typeface="Verdana"/>
              <a:cs typeface="Verdana"/>
              <a:sym typeface="Verdana"/>
            </a:endParaRPr>
          </a:p>
          <a:p>
            <a:pPr marL="0" lvl="0" indent="0" algn="l" rtl="0">
              <a:spcBef>
                <a:spcPts val="0"/>
              </a:spcBef>
              <a:spcAft>
                <a:spcPts val="0"/>
              </a:spcAft>
              <a:buNone/>
            </a:pPr>
            <a:endParaRPr sz="2800" dirty="0">
              <a:solidFill>
                <a:schemeClr val="dk2"/>
              </a:solidFill>
            </a:endParaRPr>
          </a:p>
        </p:txBody>
      </p:sp>
      <p:sp>
        <p:nvSpPr>
          <p:cNvPr id="79" name="Google Shape;79;p15"/>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050" name="Picture 2">
            <a:extLst>
              <a:ext uri="{FF2B5EF4-FFF2-40B4-BE49-F238E27FC236}">
                <a16:creationId xmlns:a16="http://schemas.microsoft.com/office/drawing/2014/main" id="{EC2DBCB3-2327-1179-AEF7-CC31BE9A5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5" y="497025"/>
            <a:ext cx="3970220" cy="3706191"/>
          </a:xfrm>
          <a:prstGeom prst="rect">
            <a:avLst/>
          </a:prstGeom>
          <a:noFill/>
          <a:extLst>
            <a:ext uri="{909E8E84-426E-40DD-AFC4-6F175D3DCCD1}">
              <a14:hiddenFill xmlns:a14="http://schemas.microsoft.com/office/drawing/2010/main">
                <a:solidFill>
                  <a:srgbClr val="FFFFFF"/>
                </a:solidFill>
              </a14:hiddenFill>
            </a:ext>
          </a:extLst>
        </p:spPr>
      </p:pic>
      <p:pic>
        <p:nvPicPr>
          <p:cNvPr id="84" name="Google Shape;84;p16"/>
          <p:cNvPicPr preferRelativeResize="0"/>
          <p:nvPr/>
        </p:nvPicPr>
        <p:blipFill rotWithShape="1">
          <a:blip r:embed="rId4">
            <a:alphaModFix/>
          </a:blip>
          <a:srcRect t="6129" r="-7480"/>
          <a:stretch/>
        </p:blipFill>
        <p:spPr>
          <a:xfrm>
            <a:off x="0" y="4119400"/>
            <a:ext cx="9829300" cy="1024100"/>
          </a:xfrm>
          <a:prstGeom prst="rect">
            <a:avLst/>
          </a:prstGeom>
          <a:noFill/>
          <a:ln>
            <a:noFill/>
          </a:ln>
        </p:spPr>
      </p:pic>
      <p:pic>
        <p:nvPicPr>
          <p:cNvPr id="85" name="Google Shape;85;p16"/>
          <p:cNvPicPr preferRelativeResize="0"/>
          <p:nvPr/>
        </p:nvPicPr>
        <p:blipFill>
          <a:blip r:embed="rId5">
            <a:alphaModFix/>
          </a:blip>
          <a:stretch>
            <a:fillRect/>
          </a:stretch>
        </p:blipFill>
        <p:spPr>
          <a:xfrm>
            <a:off x="8250675" y="100725"/>
            <a:ext cx="792600" cy="792600"/>
          </a:xfrm>
          <a:prstGeom prst="rect">
            <a:avLst/>
          </a:prstGeom>
          <a:noFill/>
          <a:ln>
            <a:noFill/>
          </a:ln>
        </p:spPr>
      </p:pic>
      <p:sp>
        <p:nvSpPr>
          <p:cNvPr id="86" name="Google Shape;86;p16"/>
          <p:cNvSpPr txBox="1"/>
          <p:nvPr/>
        </p:nvSpPr>
        <p:spPr>
          <a:xfrm>
            <a:off x="100725" y="-33880"/>
            <a:ext cx="7498500" cy="872003"/>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2000"/>
              </a:spcBef>
              <a:spcAft>
                <a:spcPts val="600"/>
              </a:spcAft>
              <a:buNone/>
            </a:pPr>
            <a:r>
              <a:rPr lang="en" sz="2000" b="1" dirty="0">
                <a:solidFill>
                  <a:schemeClr val="dk1"/>
                </a:solidFill>
              </a:rPr>
              <a:t>Getting to Camp</a:t>
            </a:r>
            <a:endParaRPr b="1" dirty="0"/>
          </a:p>
        </p:txBody>
      </p:sp>
      <p:sp>
        <p:nvSpPr>
          <p:cNvPr id="88" name="Google Shape;88;p1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2" name="TextBox 1">
            <a:extLst>
              <a:ext uri="{FF2B5EF4-FFF2-40B4-BE49-F238E27FC236}">
                <a16:creationId xmlns:a16="http://schemas.microsoft.com/office/drawing/2014/main" id="{36644956-E385-BEB3-56D2-B35674D09E77}"/>
              </a:ext>
            </a:extLst>
          </p:cNvPr>
          <p:cNvSpPr txBox="1"/>
          <p:nvPr/>
        </p:nvSpPr>
        <p:spPr>
          <a:xfrm>
            <a:off x="4070945" y="402121"/>
            <a:ext cx="4179729" cy="4001095"/>
          </a:xfrm>
          <a:prstGeom prst="rect">
            <a:avLst/>
          </a:prstGeom>
          <a:noFill/>
        </p:spPr>
        <p:txBody>
          <a:bodyPr wrap="square" rtlCol="0">
            <a:spAutoFit/>
          </a:bodyPr>
          <a:lstStyle/>
          <a:p>
            <a:pPr marL="228600" marR="182880" rtl="0">
              <a:spcBef>
                <a:spcPts val="600"/>
              </a:spcBef>
              <a:spcAft>
                <a:spcPts val="0"/>
              </a:spcAft>
            </a:pPr>
            <a:r>
              <a:rPr lang="en-US" b="0" i="0" u="none" strike="noStrike" dirty="0">
                <a:solidFill>
                  <a:srgbClr val="000000"/>
                </a:solidFill>
                <a:effectLst/>
                <a:latin typeface="Verdana" panose="020B0604030504040204" pitchFamily="34" charset="0"/>
              </a:rPr>
              <a:t>From Denver, take I-25 south to Exit 184 onto Founders Parkway near Castle Rock. Turn left at stop light to Founders Parkway. Take Founders Parkway to traffic light (Highway 86 intersection). Turn left at stop light onto Highway 86 and follow Highway 86 through Franktown and traffic signal at Parker Road. </a:t>
            </a:r>
          </a:p>
          <a:p>
            <a:pPr marL="228600" marR="182880" rtl="0">
              <a:spcBef>
                <a:spcPts val="600"/>
              </a:spcBef>
              <a:spcAft>
                <a:spcPts val="0"/>
              </a:spcAft>
            </a:pPr>
            <a:r>
              <a:rPr lang="en-US" b="0" i="0" u="none" strike="noStrike" dirty="0">
                <a:solidFill>
                  <a:srgbClr val="000000"/>
                </a:solidFill>
                <a:effectLst/>
                <a:latin typeface="Verdana" panose="020B0604030504040204" pitchFamily="34" charset="0"/>
              </a:rPr>
              <a:t>Continue on Highway 86 through Elizabeth until you come to Elbert Highway on your right (just before the town of Kiowa). Turn on Elbert Highway and continue through the town of Elbert. Turn left (east) into Peaceful Valley Scout at either the gate near the ranch house or the gate for Camp</a:t>
            </a:r>
            <a:endParaRPr lang="en-US" sz="1100" dirty="0">
              <a:effectLst/>
            </a:endParaRPr>
          </a:p>
          <a:p>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2DAB01FE-278C-A155-284B-F226F81CA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9FA73D-80B3-8719-D8E9-FFC6F6B91DC5}"/>
              </a:ext>
            </a:extLst>
          </p:cNvPr>
          <p:cNvSpPr txBox="1"/>
          <p:nvPr/>
        </p:nvSpPr>
        <p:spPr>
          <a:xfrm>
            <a:off x="483272" y="189248"/>
            <a:ext cx="1680268" cy="400110"/>
          </a:xfrm>
          <a:prstGeom prst="rect">
            <a:avLst/>
          </a:prstGeom>
          <a:noFill/>
        </p:spPr>
        <p:txBody>
          <a:bodyPr wrap="none" rtlCol="0">
            <a:spAutoFit/>
          </a:bodyPr>
          <a:lstStyle/>
          <a:p>
            <a:r>
              <a:rPr lang="en-US" sz="2000" b="1" dirty="0"/>
              <a:t>Registration</a:t>
            </a:r>
          </a:p>
        </p:txBody>
      </p:sp>
      <p:sp>
        <p:nvSpPr>
          <p:cNvPr id="3" name="TextBox 2">
            <a:extLst>
              <a:ext uri="{FF2B5EF4-FFF2-40B4-BE49-F238E27FC236}">
                <a16:creationId xmlns:a16="http://schemas.microsoft.com/office/drawing/2014/main" id="{12FB9337-7986-056C-FF93-B260138E1F9E}"/>
              </a:ext>
            </a:extLst>
          </p:cNvPr>
          <p:cNvSpPr txBox="1"/>
          <p:nvPr/>
        </p:nvSpPr>
        <p:spPr>
          <a:xfrm>
            <a:off x="100725" y="574271"/>
            <a:ext cx="4166476" cy="3293209"/>
          </a:xfrm>
          <a:prstGeom prst="rect">
            <a:avLst/>
          </a:prstGeom>
          <a:noFill/>
        </p:spPr>
        <p:txBody>
          <a:bodyPr wrap="square" rtlCol="0">
            <a:spAutoFit/>
          </a:bodyPr>
          <a:lstStyle/>
          <a:p>
            <a:r>
              <a:rPr lang="en-US" sz="1600" dirty="0"/>
              <a:t>When you turn left onto camp, There will be volunteers in place to check for your subcamp placard – please have it in your window</a:t>
            </a:r>
          </a:p>
          <a:p>
            <a:r>
              <a:rPr lang="en-US" sz="1600" dirty="0"/>
              <a:t>2 ways to enter camp!</a:t>
            </a:r>
          </a:p>
          <a:p>
            <a:endParaRPr lang="en-US" sz="1600" dirty="0"/>
          </a:p>
          <a:p>
            <a:r>
              <a:rPr lang="en-US" sz="1600" dirty="0"/>
              <a:t>Things to bring:</a:t>
            </a:r>
          </a:p>
          <a:p>
            <a:pPr marL="285750" indent="-285750">
              <a:buFont typeface="Arial" panose="020B0604020202020204" pitchFamily="34" charset="0"/>
              <a:buChar char="•"/>
            </a:pPr>
            <a:r>
              <a:rPr lang="en-US" sz="1600" dirty="0"/>
              <a:t>Copy of your Unit Roster</a:t>
            </a:r>
          </a:p>
          <a:p>
            <a:pPr marL="285750" indent="-285750">
              <a:buFont typeface="Arial" panose="020B0604020202020204" pitchFamily="34" charset="0"/>
              <a:buChar char="•"/>
            </a:pPr>
            <a:r>
              <a:rPr lang="en-US" sz="1600" dirty="0"/>
              <a:t>Count of seatbelts in your car for emergency planning</a:t>
            </a:r>
          </a:p>
          <a:p>
            <a:pPr marL="285750" indent="-285750">
              <a:buFont typeface="Arial" panose="020B0604020202020204" pitchFamily="34" charset="0"/>
              <a:buChar char="•"/>
            </a:pPr>
            <a:r>
              <a:rPr lang="en-US" sz="1600" dirty="0"/>
              <a:t>Med form A and B for your Scouts</a:t>
            </a:r>
          </a:p>
          <a:p>
            <a:pPr marL="285750" indent="-285750">
              <a:buFont typeface="Arial" panose="020B0604020202020204" pitchFamily="34" charset="0"/>
              <a:buChar char="•"/>
            </a:pPr>
            <a:r>
              <a:rPr lang="en-US" sz="1600" dirty="0"/>
              <a:t>Swim Check form in your folder</a:t>
            </a:r>
          </a:p>
          <a:p>
            <a:pPr marL="285750" indent="-285750">
              <a:buFont typeface="Arial" panose="020B0604020202020204" pitchFamily="34" charset="0"/>
              <a:buChar char="•"/>
            </a:pPr>
            <a:r>
              <a:rPr lang="en-US" sz="1600" dirty="0"/>
              <a:t>Spending cash for the trading post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49C0AC35-837F-F296-571C-D8EB49B88893}"/>
            </a:ext>
          </a:extLst>
        </p:cNvPr>
        <p:cNvGrpSpPr/>
        <p:nvPr/>
      </p:nvGrpSpPr>
      <p:grpSpPr>
        <a:xfrm>
          <a:off x="0" y="0"/>
          <a:ext cx="0" cy="0"/>
          <a:chOff x="0" y="0"/>
          <a:chExt cx="0" cy="0"/>
        </a:xfrm>
      </p:grpSpPr>
      <p:pic>
        <p:nvPicPr>
          <p:cNvPr id="93" name="Google Shape;93;p17">
            <a:extLst>
              <a:ext uri="{FF2B5EF4-FFF2-40B4-BE49-F238E27FC236}">
                <a16:creationId xmlns:a16="http://schemas.microsoft.com/office/drawing/2014/main" id="{98CC9BC0-CA7B-04B9-D12B-B37C9145B122}"/>
              </a:ext>
            </a:extLst>
          </p:cNvPr>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a:extLst>
              <a:ext uri="{FF2B5EF4-FFF2-40B4-BE49-F238E27FC236}">
                <a16:creationId xmlns:a16="http://schemas.microsoft.com/office/drawing/2014/main" id="{D9667E58-B550-0B92-8E65-9EF0DD72F4CF}"/>
              </a:ext>
            </a:extLst>
          </p:cNvPr>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a:extLst>
              <a:ext uri="{FF2B5EF4-FFF2-40B4-BE49-F238E27FC236}">
                <a16:creationId xmlns:a16="http://schemas.microsoft.com/office/drawing/2014/main" id="{8C525B45-146E-B97E-5941-0FD107089CA3}"/>
              </a:ext>
            </a:extLst>
          </p:cNvPr>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6BB5DC27-D29E-47AA-61FC-25665530E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D71B4E-F79B-A11A-BC58-205EC4E29FCD}"/>
              </a:ext>
            </a:extLst>
          </p:cNvPr>
          <p:cNvSpPr txBox="1"/>
          <p:nvPr/>
        </p:nvSpPr>
        <p:spPr>
          <a:xfrm>
            <a:off x="443516" y="29172"/>
            <a:ext cx="2076209" cy="400110"/>
          </a:xfrm>
          <a:prstGeom prst="rect">
            <a:avLst/>
          </a:prstGeom>
          <a:noFill/>
        </p:spPr>
        <p:txBody>
          <a:bodyPr wrap="none" rtlCol="0">
            <a:spAutoFit/>
          </a:bodyPr>
          <a:lstStyle/>
          <a:p>
            <a:r>
              <a:rPr lang="en-US" sz="2000" b="1" dirty="0"/>
              <a:t>Trailer Drop Off</a:t>
            </a:r>
          </a:p>
        </p:txBody>
      </p:sp>
      <p:sp>
        <p:nvSpPr>
          <p:cNvPr id="3" name="TextBox 2">
            <a:extLst>
              <a:ext uri="{FF2B5EF4-FFF2-40B4-BE49-F238E27FC236}">
                <a16:creationId xmlns:a16="http://schemas.microsoft.com/office/drawing/2014/main" id="{02555D5A-982C-4622-DF94-7B975BE607CA}"/>
              </a:ext>
            </a:extLst>
          </p:cNvPr>
          <p:cNvSpPr txBox="1"/>
          <p:nvPr/>
        </p:nvSpPr>
        <p:spPr>
          <a:xfrm>
            <a:off x="100724" y="409472"/>
            <a:ext cx="4267199" cy="3785652"/>
          </a:xfrm>
          <a:prstGeom prst="rect">
            <a:avLst/>
          </a:prstGeom>
          <a:noFill/>
        </p:spPr>
        <p:txBody>
          <a:bodyPr wrap="square" rtlCol="0">
            <a:spAutoFit/>
          </a:bodyPr>
          <a:lstStyle/>
          <a:p>
            <a:r>
              <a:rPr lang="en-US" sz="1600" dirty="0"/>
              <a:t>An email will go out with a sign up link for all registered unit leaders to pick a timeslot for trailer drop off</a:t>
            </a:r>
          </a:p>
          <a:p>
            <a:endParaRPr lang="en-US" sz="1600" dirty="0"/>
          </a:p>
          <a:p>
            <a:r>
              <a:rPr lang="en-US" sz="1600" dirty="0"/>
              <a:t>There will be a small group of volunteers on hand to support this effort so please be patient</a:t>
            </a:r>
          </a:p>
          <a:p>
            <a:endParaRPr lang="en-US" sz="1600" dirty="0"/>
          </a:p>
          <a:p>
            <a:r>
              <a:rPr lang="en-US" sz="1600" dirty="0"/>
              <a:t>This will also show you where your camp site area will be located</a:t>
            </a:r>
          </a:p>
          <a:p>
            <a:endParaRPr lang="en-US" sz="1600" dirty="0"/>
          </a:p>
          <a:p>
            <a:r>
              <a:rPr lang="en-US" sz="1600" dirty="0"/>
              <a:t>1 note: The leader guide has come out, but based on registrations, we may make changes to your subcamp assignment. You will be notified if you are impacted by this</a:t>
            </a:r>
          </a:p>
        </p:txBody>
      </p:sp>
    </p:spTree>
    <p:extLst>
      <p:ext uri="{BB962C8B-B14F-4D97-AF65-F5344CB8AC3E}">
        <p14:creationId xmlns:p14="http://schemas.microsoft.com/office/powerpoint/2010/main" val="21413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9B9624A7-C53E-F745-9994-9781AC6F2212}"/>
            </a:ext>
          </a:extLst>
        </p:cNvPr>
        <p:cNvGrpSpPr/>
        <p:nvPr/>
      </p:nvGrpSpPr>
      <p:grpSpPr>
        <a:xfrm>
          <a:off x="0" y="0"/>
          <a:ext cx="0" cy="0"/>
          <a:chOff x="0" y="0"/>
          <a:chExt cx="0" cy="0"/>
        </a:xfrm>
      </p:grpSpPr>
      <p:pic>
        <p:nvPicPr>
          <p:cNvPr id="93" name="Google Shape;93;p17">
            <a:extLst>
              <a:ext uri="{FF2B5EF4-FFF2-40B4-BE49-F238E27FC236}">
                <a16:creationId xmlns:a16="http://schemas.microsoft.com/office/drawing/2014/main" id="{C2927678-E63F-96FF-6024-273B3663B187}"/>
              </a:ext>
            </a:extLst>
          </p:cNvPr>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a:extLst>
              <a:ext uri="{FF2B5EF4-FFF2-40B4-BE49-F238E27FC236}">
                <a16:creationId xmlns:a16="http://schemas.microsoft.com/office/drawing/2014/main" id="{366A89DB-8207-7F28-0815-E4235C855341}"/>
              </a:ext>
            </a:extLst>
          </p:cNvPr>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a:extLst>
              <a:ext uri="{FF2B5EF4-FFF2-40B4-BE49-F238E27FC236}">
                <a16:creationId xmlns:a16="http://schemas.microsoft.com/office/drawing/2014/main" id="{C4374AD1-35EB-3915-BCAB-6A184235BC06}"/>
              </a:ext>
            </a:extLst>
          </p:cNvPr>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4C827E9E-C6D2-E035-F41C-1A81CD545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729802-AA01-069E-D423-0F677CB89BD0}"/>
              </a:ext>
            </a:extLst>
          </p:cNvPr>
          <p:cNvSpPr txBox="1"/>
          <p:nvPr/>
        </p:nvSpPr>
        <p:spPr>
          <a:xfrm>
            <a:off x="443516" y="29172"/>
            <a:ext cx="1681871" cy="400110"/>
          </a:xfrm>
          <a:prstGeom prst="rect">
            <a:avLst/>
          </a:prstGeom>
          <a:noFill/>
        </p:spPr>
        <p:txBody>
          <a:bodyPr wrap="none" rtlCol="0">
            <a:spAutoFit/>
          </a:bodyPr>
          <a:lstStyle/>
          <a:p>
            <a:r>
              <a:rPr lang="en-US" sz="2000" b="1" dirty="0"/>
              <a:t>Camp Setup</a:t>
            </a:r>
          </a:p>
        </p:txBody>
      </p:sp>
      <p:sp>
        <p:nvSpPr>
          <p:cNvPr id="3" name="TextBox 2">
            <a:extLst>
              <a:ext uri="{FF2B5EF4-FFF2-40B4-BE49-F238E27FC236}">
                <a16:creationId xmlns:a16="http://schemas.microsoft.com/office/drawing/2014/main" id="{04EB5ABE-005C-BC0F-7505-7E81DBAEBCD4}"/>
              </a:ext>
            </a:extLst>
          </p:cNvPr>
          <p:cNvSpPr txBox="1"/>
          <p:nvPr/>
        </p:nvSpPr>
        <p:spPr>
          <a:xfrm>
            <a:off x="100724" y="409472"/>
            <a:ext cx="4471276" cy="3539430"/>
          </a:xfrm>
          <a:prstGeom prst="rect">
            <a:avLst/>
          </a:prstGeom>
          <a:noFill/>
        </p:spPr>
        <p:txBody>
          <a:bodyPr wrap="square" rtlCol="0">
            <a:spAutoFit/>
          </a:bodyPr>
          <a:lstStyle/>
          <a:p>
            <a:r>
              <a:rPr lang="en-US" sz="1600" dirty="0"/>
              <a:t>When you arrive at camp you will be directed to the designated parking area for your subcamp. </a:t>
            </a:r>
          </a:p>
          <a:p>
            <a:endParaRPr lang="en-US" sz="1600" dirty="0"/>
          </a:p>
          <a:p>
            <a:r>
              <a:rPr lang="en-US" sz="1600" dirty="0"/>
              <a:t>There are no exceptions to this</a:t>
            </a:r>
          </a:p>
          <a:p>
            <a:endParaRPr lang="en-US" sz="1600" dirty="0"/>
          </a:p>
          <a:p>
            <a:r>
              <a:rPr lang="en-US" sz="1600" dirty="0"/>
              <a:t>Once parked, you will be directed to the registration tent, while the unit leader is finalizing registration, the rest of the unit can begin camp setup if you know where your site is</a:t>
            </a:r>
          </a:p>
          <a:p>
            <a:endParaRPr lang="en-US" sz="1600" dirty="0"/>
          </a:p>
          <a:p>
            <a:r>
              <a:rPr lang="en-US" sz="1600" dirty="0"/>
              <a:t>Some units will not know that location and will need to wait for direction from the registration team</a:t>
            </a:r>
          </a:p>
        </p:txBody>
      </p:sp>
    </p:spTree>
    <p:extLst>
      <p:ext uri="{BB962C8B-B14F-4D97-AF65-F5344CB8AC3E}">
        <p14:creationId xmlns:p14="http://schemas.microsoft.com/office/powerpoint/2010/main" val="220141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03" name="Google Shape;103;p18"/>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05" name="Google Shape;105;p18"/>
          <p:cNvSpPr txBox="1"/>
          <p:nvPr/>
        </p:nvSpPr>
        <p:spPr>
          <a:xfrm>
            <a:off x="387975" y="773598"/>
            <a:ext cx="82590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Verdana"/>
                <a:ea typeface="Verdana"/>
                <a:cs typeface="Verdana"/>
                <a:sym typeface="Verdana"/>
              </a:rPr>
              <a:t>At 9:30 PM on Fri night we will have a brief unit leader meeting below the dining hall in Gilwell</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We will make any announcements needed for the following days events</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Cracker Barrel will be served at this meeting</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It will be brief but feel free to hang out and chat if you want! We would love to spend some fellowship time with you all!</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0" lvl="0" indent="0" algn="l" rtl="0">
              <a:spcBef>
                <a:spcPts val="0"/>
              </a:spcBef>
              <a:spcAft>
                <a:spcPts val="0"/>
              </a:spcAft>
              <a:buNone/>
            </a:pPr>
            <a:r>
              <a:rPr lang="en-US" dirty="0">
                <a:solidFill>
                  <a:schemeClr val="dk1"/>
                </a:solidFill>
                <a:latin typeface="Verdana"/>
                <a:ea typeface="Verdana"/>
                <a:cs typeface="Verdana"/>
                <a:sym typeface="Verdana"/>
              </a:rPr>
              <a:t>This is a good place to bring your questions. We will have a concierge desk there for any information needs you may have so we can keep the meeting brief and on track</a:t>
            </a:r>
            <a:endParaRPr dirty="0">
              <a:solidFill>
                <a:schemeClr val="dk1"/>
              </a:solidFill>
              <a:latin typeface="Verdana"/>
              <a:ea typeface="Verdana"/>
              <a:cs typeface="Verdana"/>
              <a:sym typeface="Verdana"/>
            </a:endParaRPr>
          </a:p>
        </p:txBody>
      </p:sp>
      <p:sp>
        <p:nvSpPr>
          <p:cNvPr id="106" name="Google Shape;106;p18"/>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2" name="TextBox 1">
            <a:extLst>
              <a:ext uri="{FF2B5EF4-FFF2-40B4-BE49-F238E27FC236}">
                <a16:creationId xmlns:a16="http://schemas.microsoft.com/office/drawing/2014/main" id="{895ACB4C-4A68-534E-DE88-1E9F4C400C71}"/>
              </a:ext>
            </a:extLst>
          </p:cNvPr>
          <p:cNvSpPr txBox="1"/>
          <p:nvPr/>
        </p:nvSpPr>
        <p:spPr>
          <a:xfrm>
            <a:off x="480250" y="296970"/>
            <a:ext cx="5056192" cy="400110"/>
          </a:xfrm>
          <a:prstGeom prst="rect">
            <a:avLst/>
          </a:prstGeom>
          <a:noFill/>
        </p:spPr>
        <p:txBody>
          <a:bodyPr wrap="none" rtlCol="0">
            <a:spAutoFit/>
          </a:bodyPr>
          <a:lstStyle/>
          <a:p>
            <a:r>
              <a:rPr lang="en-US" sz="2000" b="1" dirty="0"/>
              <a:t>Unit Leaders meeting – Youth and Adult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78" name="Google Shape;178;p2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79" name="Google Shape;179;p2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180" name="Google Shape;180;p26"/>
          <p:cNvPicPr preferRelativeResize="0"/>
          <p:nvPr/>
        </p:nvPicPr>
        <p:blipFill>
          <a:blip r:embed="rId5">
            <a:alphaModFix/>
          </a:blip>
          <a:stretch>
            <a:fillRect/>
          </a:stretch>
        </p:blipFill>
        <p:spPr>
          <a:xfrm>
            <a:off x="2037300" y="145200"/>
            <a:ext cx="4705350" cy="361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532</Words>
  <Application>Microsoft Macintosh PowerPoint</Application>
  <PresentationFormat>On-screen Show (16:9)</PresentationFormat>
  <Paragraphs>65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Algerian</vt:lpstr>
      <vt:lpstr>Arial</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Letson, Curtis</cp:lastModifiedBy>
  <cp:revision>3</cp:revision>
  <dcterms:modified xsi:type="dcterms:W3CDTF">2024-09-13T01:28:20Z</dcterms:modified>
</cp:coreProperties>
</file>