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6e7143b56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 name="Google Shape;52;g26e7143b56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6e7143b566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6e7143b566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6e7143b566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6e7143b566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6e7143b566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6e7143b566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6e7143b566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6e7143b566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6e7143b566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6e7143b56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6e7143b566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6e7143b566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6e7143b566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6e7143b566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6e7143b566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6e7143b566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df5ee383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df5ee383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6e7143b566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6e7143b566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6e7143b566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6e7143b566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6e7143b566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6e7143b566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6e7143b566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6e7143b566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hyperlink" Target="https://denverboyscouts.doubleknot.com/registration/calendardetail.aspx?activitykey=3035553&amp;orgkey=170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A picture containing background pattern&#10;&#10;Description automatically generated" id="54" name="Google Shape;54;p13"/>
          <p:cNvPicPr preferRelativeResize="0"/>
          <p:nvPr/>
        </p:nvPicPr>
        <p:blipFill rotWithShape="1">
          <a:blip r:embed="rId3">
            <a:alphaModFix/>
          </a:blip>
          <a:srcRect b="0" l="0" r="0" t="0"/>
          <a:stretch/>
        </p:blipFill>
        <p:spPr>
          <a:xfrm>
            <a:off x="5062174" y="6"/>
            <a:ext cx="4166675" cy="4752951"/>
          </a:xfrm>
          <a:prstGeom prst="rect">
            <a:avLst/>
          </a:prstGeom>
          <a:noFill/>
          <a:ln>
            <a:noFill/>
          </a:ln>
        </p:spPr>
      </p:pic>
      <p:sp>
        <p:nvSpPr>
          <p:cNvPr id="55" name="Google Shape;55;p13"/>
          <p:cNvSpPr txBox="1"/>
          <p:nvPr/>
        </p:nvSpPr>
        <p:spPr>
          <a:xfrm>
            <a:off x="313412" y="223575"/>
            <a:ext cx="5087400" cy="31014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4100"/>
              <a:buFont typeface="Arial"/>
              <a:buNone/>
            </a:pPr>
            <a:r>
              <a:rPr b="0" i="0" lang="en" sz="4100" u="none" cap="none" strike="noStrike">
                <a:solidFill>
                  <a:schemeClr val="dk1"/>
                </a:solidFill>
                <a:latin typeface="Algerian"/>
                <a:ea typeface="Algerian"/>
                <a:cs typeface="Algerian"/>
                <a:sym typeface="Algerian"/>
              </a:rPr>
              <a:t>Colorado Jamboree </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100"/>
              <a:buFont typeface="Arial"/>
              <a:buNone/>
            </a:pPr>
            <a:r>
              <a:rPr b="0" i="0" lang="en" sz="4100" u="none" cap="none" strike="noStrike">
                <a:solidFill>
                  <a:schemeClr val="dk1"/>
                </a:solidFill>
                <a:latin typeface="Algerian"/>
                <a:ea typeface="Algerian"/>
                <a:cs typeface="Algerian"/>
                <a:sym typeface="Algerian"/>
              </a:rPr>
              <a:t>“Light the Fire”</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100"/>
              <a:buFont typeface="Arial"/>
              <a:buNone/>
            </a:pPr>
            <a:r>
              <a:rPr b="0" i="0" lang="en" sz="4100" u="none" cap="none" strike="noStrike">
                <a:solidFill>
                  <a:schemeClr val="dk1"/>
                </a:solidFill>
                <a:latin typeface="Algerian"/>
                <a:ea typeface="Algerian"/>
                <a:cs typeface="Algerian"/>
                <a:sym typeface="Algerian"/>
              </a:rPr>
              <a:t>For Scouting</a:t>
            </a:r>
            <a:endParaRPr b="0" i="0" sz="9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300"/>
              <a:buFont typeface="Arial"/>
              <a:buNone/>
            </a:pPr>
            <a:r>
              <a:rPr b="0" i="0" lang="en" sz="3300" u="none" cap="none" strike="noStrike">
                <a:solidFill>
                  <a:schemeClr val="dk1"/>
                </a:solidFill>
                <a:latin typeface="Algerian"/>
                <a:ea typeface="Algerian"/>
                <a:cs typeface="Algerian"/>
                <a:sym typeface="Algerian"/>
              </a:rPr>
              <a:t>Sept 27-29, 2024</a:t>
            </a:r>
            <a:endParaRPr b="0" i="0" sz="900" u="none" cap="none" strike="noStrike">
              <a:solidFill>
                <a:srgbClr val="000000"/>
              </a:solidFill>
              <a:latin typeface="Arial"/>
              <a:ea typeface="Arial"/>
              <a:cs typeface="Arial"/>
              <a:sym typeface="Arial"/>
            </a:endParaRPr>
          </a:p>
        </p:txBody>
      </p:sp>
      <p:pic>
        <p:nvPicPr>
          <p:cNvPr descr="Text&#10;&#10;Description automatically generated" id="56" name="Google Shape;56;p13"/>
          <p:cNvPicPr preferRelativeResize="0"/>
          <p:nvPr/>
        </p:nvPicPr>
        <p:blipFill rotWithShape="1">
          <a:blip r:embed="rId4">
            <a:alphaModFix/>
          </a:blip>
          <a:srcRect b="0" l="0" r="0" t="0"/>
          <a:stretch/>
        </p:blipFill>
        <p:spPr>
          <a:xfrm>
            <a:off x="205198" y="4269725"/>
            <a:ext cx="4275100" cy="760550"/>
          </a:xfrm>
          <a:prstGeom prst="rect">
            <a:avLst/>
          </a:prstGeom>
          <a:noFill/>
          <a:ln>
            <a:noFill/>
          </a:ln>
        </p:spPr>
      </p:pic>
      <p:sp>
        <p:nvSpPr>
          <p:cNvPr id="57" name="Google Shape;57;p13"/>
          <p:cNvSpPr txBox="1"/>
          <p:nvPr/>
        </p:nvSpPr>
        <p:spPr>
          <a:xfrm>
            <a:off x="1037001" y="3324975"/>
            <a:ext cx="3640200" cy="511800"/>
          </a:xfrm>
          <a:prstGeom prst="rect">
            <a:avLst/>
          </a:prstGeom>
          <a:noFill/>
          <a:ln>
            <a:noFill/>
          </a:ln>
        </p:spPr>
        <p:txBody>
          <a:bodyPr anchorCtr="0" anchor="t" bIns="34275" lIns="68575" spcFirstLastPara="1" rIns="68575" wrap="square" tIns="34275">
            <a:spAutoFit/>
          </a:bodyPr>
          <a:lstStyle/>
          <a:p>
            <a:pPr indent="0" lvl="0" marL="0" marR="182880" rtl="0" algn="ctr">
              <a:lnSpc>
                <a:spcPct val="105416"/>
              </a:lnSpc>
              <a:spcBef>
                <a:spcPts val="1260"/>
              </a:spcBef>
              <a:spcAft>
                <a:spcPts val="0"/>
              </a:spcAft>
              <a:buClr>
                <a:schemeClr val="dk1"/>
              </a:buClr>
              <a:buSzPts val="1100"/>
              <a:buFont typeface="Arial"/>
              <a:buNone/>
            </a:pPr>
            <a:r>
              <a:rPr b="1" lang="en">
                <a:solidFill>
                  <a:schemeClr val="dk1"/>
                </a:solidFill>
                <a:latin typeface="Verdana"/>
                <a:ea typeface="Verdana"/>
                <a:cs typeface="Verdana"/>
                <a:sym typeface="Verdana"/>
              </a:rPr>
              <a:t>Cub Scout Preparation meeting on May 22, 2024 at 7 PM</a:t>
            </a:r>
            <a:endParaRPr b="0" i="0" sz="1100" u="none" cap="none" strike="noStrik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5">
            <a:alphaModFix/>
          </a:blip>
          <a:srcRect b="0" l="0" r="0" t="0"/>
          <a:stretch/>
        </p:blipFill>
        <p:spPr>
          <a:xfrm>
            <a:off x="238750" y="550600"/>
            <a:ext cx="996925" cy="563275"/>
          </a:xfrm>
          <a:prstGeom prst="rect">
            <a:avLst/>
          </a:prstGeom>
          <a:noFill/>
          <a:ln>
            <a:noFill/>
          </a:ln>
        </p:spPr>
      </p:pic>
      <p:pic>
        <p:nvPicPr>
          <p:cNvPr id="59" name="Google Shape;59;p13"/>
          <p:cNvPicPr preferRelativeResize="0"/>
          <p:nvPr/>
        </p:nvPicPr>
        <p:blipFill>
          <a:blip r:embed="rId6">
            <a:alphaModFix/>
          </a:blip>
          <a:stretch>
            <a:fillRect/>
          </a:stretch>
        </p:blipFill>
        <p:spPr>
          <a:xfrm>
            <a:off x="4629350" y="391450"/>
            <a:ext cx="549475" cy="881575"/>
          </a:xfrm>
          <a:prstGeom prst="rect">
            <a:avLst/>
          </a:prstGeom>
          <a:noFill/>
          <a:ln>
            <a:noFill/>
          </a:ln>
        </p:spPr>
      </p:pic>
      <p:sp>
        <p:nvSpPr>
          <p:cNvPr id="60" name="Google Shape;60;p13"/>
          <p:cNvSpPr txBox="1"/>
          <p:nvPr/>
        </p:nvSpPr>
        <p:spPr>
          <a:xfrm>
            <a:off x="5631375" y="4683875"/>
            <a:ext cx="34389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ColoradoJamboree.com</a:t>
            </a:r>
            <a:endParaRPr b="1" sz="180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2"/>
          <p:cNvPicPr preferRelativeResize="0"/>
          <p:nvPr/>
        </p:nvPicPr>
        <p:blipFill rotWithShape="1">
          <a:blip r:embed="rId3">
            <a:alphaModFix/>
          </a:blip>
          <a:srcRect b="0" l="0" r="-7480" t="6129"/>
          <a:stretch/>
        </p:blipFill>
        <p:spPr>
          <a:xfrm>
            <a:off x="0" y="4119400"/>
            <a:ext cx="9829300" cy="1024100"/>
          </a:xfrm>
          <a:prstGeom prst="rect">
            <a:avLst/>
          </a:prstGeom>
          <a:noFill/>
          <a:ln>
            <a:noFill/>
          </a:ln>
        </p:spPr>
      </p:pic>
      <p:pic>
        <p:nvPicPr>
          <p:cNvPr id="140" name="Google Shape;140;p22"/>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41" name="Google Shape;141;p22"/>
          <p:cNvSpPr txBox="1"/>
          <p:nvPr/>
        </p:nvSpPr>
        <p:spPr>
          <a:xfrm>
            <a:off x="304800" y="304800"/>
            <a:ext cx="6918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0"/>
              </a:spcBef>
              <a:spcAft>
                <a:spcPts val="600"/>
              </a:spcAft>
              <a:buNone/>
            </a:pPr>
            <a:r>
              <a:rPr lang="en" sz="2000">
                <a:solidFill>
                  <a:schemeClr val="dk1"/>
                </a:solidFill>
              </a:rPr>
              <a:t>Cub Scout  Logistics Dining &amp; Food Options</a:t>
            </a:r>
            <a:endParaRPr/>
          </a:p>
        </p:txBody>
      </p:sp>
      <p:sp>
        <p:nvSpPr>
          <p:cNvPr id="142" name="Google Shape;142;p22"/>
          <p:cNvSpPr txBox="1"/>
          <p:nvPr/>
        </p:nvSpPr>
        <p:spPr>
          <a:xfrm>
            <a:off x="304800" y="906313"/>
            <a:ext cx="8259000" cy="32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Verdana"/>
                <a:ea typeface="Verdana"/>
                <a:cs typeface="Verdana"/>
                <a:sym typeface="Verdana"/>
              </a:rPr>
              <a:t>Day visitor Cub Scout Packs can bring their own food, prepare with their Scout Troop, or get options from Food Trucks that will be available on site.</a:t>
            </a:r>
            <a:endParaRPr sz="1100">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lnSpc>
                <a:spcPct val="115000"/>
              </a:lnSpc>
              <a:spcBef>
                <a:spcPts val="0"/>
              </a:spcBef>
              <a:spcAft>
                <a:spcPts val="0"/>
              </a:spcAft>
              <a:buNone/>
            </a:pPr>
            <a:r>
              <a:rPr b="1" lang="en" sz="1200">
                <a:solidFill>
                  <a:srgbClr val="222222"/>
                </a:solidFill>
                <a:highlight>
                  <a:srgbClr val="FFFFFF"/>
                </a:highlight>
              </a:rPr>
              <a:t>Option 1 – Pack Registration: </a:t>
            </a:r>
            <a:r>
              <a:rPr lang="en" sz="1200">
                <a:solidFill>
                  <a:srgbClr val="222222"/>
                </a:solidFill>
                <a:highlight>
                  <a:srgbClr val="FFFFFF"/>
                </a:highlight>
              </a:rPr>
              <a:t>This option is for high functioning packs, and they will arrive Saturday morning and be given a campsite. The pack is responsible for ensuring all pack overnight camping requirements are met and must have a BALOO Trained Leader Present. The Pack is responsible for all the meals for their members meet CS Camping Requirements.</a:t>
            </a:r>
            <a:endParaRPr sz="1200">
              <a:solidFill>
                <a:srgbClr val="222222"/>
              </a:solidFill>
              <a:highlight>
                <a:srgbClr val="FFFFFF"/>
              </a:highlight>
            </a:endParaRPr>
          </a:p>
          <a:p>
            <a:pPr indent="0" lvl="0" marL="0" rtl="0" algn="l">
              <a:lnSpc>
                <a:spcPct val="115000"/>
              </a:lnSpc>
              <a:spcBef>
                <a:spcPts val="0"/>
              </a:spcBef>
              <a:spcAft>
                <a:spcPts val="0"/>
              </a:spcAft>
              <a:buNone/>
            </a:pPr>
            <a:r>
              <a:t/>
            </a:r>
            <a:endParaRPr sz="1200">
              <a:solidFill>
                <a:srgbClr val="222222"/>
              </a:solidFill>
              <a:highlight>
                <a:srgbClr val="FFFFFF"/>
              </a:highlight>
            </a:endParaRPr>
          </a:p>
          <a:p>
            <a:pPr indent="0" lvl="0" marL="0" rtl="0" algn="l">
              <a:lnSpc>
                <a:spcPct val="115000"/>
              </a:lnSpc>
              <a:spcBef>
                <a:spcPts val="0"/>
              </a:spcBef>
              <a:spcAft>
                <a:spcPts val="0"/>
              </a:spcAft>
              <a:buNone/>
            </a:pPr>
            <a:r>
              <a:rPr b="1" lang="en" sz="1200">
                <a:solidFill>
                  <a:srgbClr val="222222"/>
                </a:solidFill>
                <a:highlight>
                  <a:srgbClr val="FFFFFF"/>
                </a:highlight>
              </a:rPr>
              <a:t>Option 2 – Individual CS Family Registrations</a:t>
            </a:r>
            <a:r>
              <a:rPr lang="en" sz="1200">
                <a:solidFill>
                  <a:srgbClr val="222222"/>
                </a:solidFill>
                <a:highlight>
                  <a:srgbClr val="FFFFFF"/>
                </a:highlight>
              </a:rPr>
              <a:t>. This option allows for individual CS and their family to participate in the CO Jamboree. The CO Jamboree will be providing Saturday Dinner and Sunday Breakfast to those registered this way..</a:t>
            </a:r>
            <a:endParaRPr sz="1200">
              <a:solidFill>
                <a:srgbClr val="222222"/>
              </a:solidFill>
              <a:highlight>
                <a:srgbClr val="FFFFFF"/>
              </a:highlight>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
        <p:nvSpPr>
          <p:cNvPr id="143" name="Google Shape;143;p22"/>
          <p:cNvSpPr txBox="1"/>
          <p:nvPr/>
        </p:nvSpPr>
        <p:spPr>
          <a:xfrm>
            <a:off x="7037400" y="4743300"/>
            <a:ext cx="210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3"/>
          <p:cNvPicPr preferRelativeResize="0"/>
          <p:nvPr/>
        </p:nvPicPr>
        <p:blipFill rotWithShape="1">
          <a:blip r:embed="rId3">
            <a:alphaModFix/>
          </a:blip>
          <a:srcRect b="0" l="0" r="-7480" t="6129"/>
          <a:stretch/>
        </p:blipFill>
        <p:spPr>
          <a:xfrm>
            <a:off x="0" y="4119400"/>
            <a:ext cx="9829300" cy="1024100"/>
          </a:xfrm>
          <a:prstGeom prst="rect">
            <a:avLst/>
          </a:prstGeom>
          <a:noFill/>
          <a:ln>
            <a:noFill/>
          </a:ln>
        </p:spPr>
      </p:pic>
      <p:pic>
        <p:nvPicPr>
          <p:cNvPr id="149" name="Google Shape;149;p23"/>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50" name="Google Shape;150;p23"/>
          <p:cNvSpPr txBox="1"/>
          <p:nvPr/>
        </p:nvSpPr>
        <p:spPr>
          <a:xfrm>
            <a:off x="304800" y="304800"/>
            <a:ext cx="4218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0"/>
              </a:spcBef>
              <a:spcAft>
                <a:spcPts val="600"/>
              </a:spcAft>
              <a:buNone/>
            </a:pPr>
            <a:r>
              <a:rPr lang="en" sz="2000">
                <a:solidFill>
                  <a:schemeClr val="dk1"/>
                </a:solidFill>
              </a:rPr>
              <a:t>Action Items </a:t>
            </a:r>
            <a:endParaRPr/>
          </a:p>
        </p:txBody>
      </p:sp>
      <p:sp>
        <p:nvSpPr>
          <p:cNvPr id="151" name="Google Shape;151;p23"/>
          <p:cNvSpPr txBox="1"/>
          <p:nvPr/>
        </p:nvSpPr>
        <p:spPr>
          <a:xfrm>
            <a:off x="480250" y="899675"/>
            <a:ext cx="8259000" cy="32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chemeClr val="dk1"/>
                </a:solidFill>
                <a:latin typeface="Verdana"/>
                <a:ea typeface="Verdana"/>
                <a:cs typeface="Verdana"/>
                <a:sym typeface="Verdana"/>
              </a:rPr>
              <a:t>JUNE:</a:t>
            </a:r>
            <a:endParaRPr sz="900">
              <a:solidFill>
                <a:schemeClr val="dk1"/>
              </a:solidFill>
              <a:latin typeface="Verdana"/>
              <a:ea typeface="Verdana"/>
              <a:cs typeface="Verdana"/>
              <a:sym typeface="Verdana"/>
            </a:endParaRPr>
          </a:p>
          <a:p>
            <a:pPr indent="-285750" lvl="0" marL="457200" rtl="0" algn="l">
              <a:spcBef>
                <a:spcPts val="50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Leader Guide Published</a:t>
            </a:r>
            <a:endParaRPr sz="900">
              <a:solidFill>
                <a:schemeClr val="dk1"/>
              </a:solidFill>
              <a:latin typeface="Verdana"/>
              <a:ea typeface="Verdana"/>
              <a:cs typeface="Verdana"/>
              <a:sym typeface="Verdana"/>
            </a:endParaRPr>
          </a:p>
          <a:p>
            <a:pPr indent="0" lvl="0" marL="0" rtl="0" algn="l">
              <a:spcBef>
                <a:spcPts val="500"/>
              </a:spcBef>
              <a:spcAft>
                <a:spcPts val="0"/>
              </a:spcAft>
              <a:buClr>
                <a:schemeClr val="dk1"/>
              </a:buClr>
              <a:buSzPts val="1100"/>
              <a:buFont typeface="Arial"/>
              <a:buNone/>
            </a:pPr>
            <a:r>
              <a:rPr lang="en" sz="900">
                <a:solidFill>
                  <a:schemeClr val="dk1"/>
                </a:solidFill>
                <a:latin typeface="Verdana"/>
                <a:ea typeface="Verdana"/>
                <a:cs typeface="Verdana"/>
                <a:sym typeface="Verdana"/>
              </a:rPr>
              <a:t>AUGUST 15:</a:t>
            </a:r>
            <a:endParaRPr sz="900">
              <a:solidFill>
                <a:schemeClr val="dk1"/>
              </a:solidFill>
              <a:latin typeface="Verdana"/>
              <a:ea typeface="Verdana"/>
              <a:cs typeface="Verdana"/>
              <a:sym typeface="Verdana"/>
            </a:endParaRPr>
          </a:p>
          <a:p>
            <a:pPr indent="0" lvl="0" marL="0" rtl="0" algn="l">
              <a:spcBef>
                <a:spcPts val="500"/>
              </a:spcBef>
              <a:spcAft>
                <a:spcPts val="0"/>
              </a:spcAft>
              <a:buClr>
                <a:schemeClr val="dk1"/>
              </a:buClr>
              <a:buSzPts val="1100"/>
              <a:buFont typeface="Arial"/>
              <a:buNone/>
            </a:pPr>
            <a:r>
              <a:rPr lang="en" sz="900">
                <a:solidFill>
                  <a:schemeClr val="dk1"/>
                </a:solidFill>
                <a:latin typeface="Verdana"/>
                <a:ea typeface="Verdana"/>
                <a:cs typeface="Verdana"/>
                <a:sym typeface="Verdana"/>
              </a:rPr>
              <a:t>– Balance of Registration Due</a:t>
            </a:r>
            <a:endParaRPr sz="900">
              <a:solidFill>
                <a:schemeClr val="dk1"/>
              </a:solidFill>
              <a:latin typeface="Verdana"/>
              <a:ea typeface="Verdana"/>
              <a:cs typeface="Verdana"/>
              <a:sym typeface="Verdana"/>
            </a:endParaRPr>
          </a:p>
          <a:p>
            <a:pPr indent="-285750" lvl="0" marL="457200" rtl="0" algn="l">
              <a:spcBef>
                <a:spcPts val="50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Names will be loaded</a:t>
            </a:r>
            <a:endParaRPr sz="900">
              <a:solidFill>
                <a:schemeClr val="dk1"/>
              </a:solidFill>
              <a:latin typeface="Verdana"/>
              <a:ea typeface="Verdana"/>
              <a:cs typeface="Verdana"/>
              <a:sym typeface="Verdana"/>
            </a:endParaRPr>
          </a:p>
          <a:p>
            <a:pPr indent="0" lvl="0" marL="0" rtl="0" algn="l">
              <a:spcBef>
                <a:spcPts val="500"/>
              </a:spcBef>
              <a:spcAft>
                <a:spcPts val="0"/>
              </a:spcAft>
              <a:buClr>
                <a:schemeClr val="dk1"/>
              </a:buClr>
              <a:buSzPts val="1100"/>
              <a:buFont typeface="Arial"/>
              <a:buNone/>
            </a:pPr>
            <a:r>
              <a:rPr lang="en" sz="900">
                <a:solidFill>
                  <a:schemeClr val="dk1"/>
                </a:solidFill>
                <a:latin typeface="Verdana"/>
                <a:ea typeface="Verdana"/>
                <a:cs typeface="Verdana"/>
                <a:sym typeface="Verdana"/>
              </a:rPr>
              <a:t>SEPTEMBER:</a:t>
            </a:r>
            <a:endParaRPr sz="900">
              <a:solidFill>
                <a:schemeClr val="dk1"/>
              </a:solidFill>
              <a:latin typeface="Verdana"/>
              <a:ea typeface="Verdana"/>
              <a:cs typeface="Verdana"/>
              <a:sym typeface="Verdana"/>
            </a:endParaRPr>
          </a:p>
          <a:p>
            <a:pPr indent="0" lvl="0" marL="0" rtl="0" algn="l">
              <a:spcBef>
                <a:spcPts val="500"/>
              </a:spcBef>
              <a:spcAft>
                <a:spcPts val="0"/>
              </a:spcAft>
              <a:buClr>
                <a:schemeClr val="dk1"/>
              </a:buClr>
              <a:buSzPts val="1100"/>
              <a:buFont typeface="Arial"/>
              <a:buNone/>
            </a:pPr>
            <a:r>
              <a:rPr lang="en" sz="900">
                <a:solidFill>
                  <a:schemeClr val="dk1"/>
                </a:solidFill>
                <a:latin typeface="Verdana"/>
                <a:ea typeface="Verdana"/>
                <a:cs typeface="Verdana"/>
                <a:sym typeface="Verdana"/>
              </a:rPr>
              <a:t>• Audit registrations. Notify Council of any cancellations to avoid fees.</a:t>
            </a:r>
            <a:endParaRPr sz="900">
              <a:solidFill>
                <a:schemeClr val="dk1"/>
              </a:solidFill>
              <a:latin typeface="Verdana"/>
              <a:ea typeface="Verdana"/>
              <a:cs typeface="Verdana"/>
              <a:sym typeface="Verdana"/>
            </a:endParaRPr>
          </a:p>
          <a:p>
            <a:pPr indent="0" lvl="0" marL="0" rtl="0" algn="l">
              <a:spcBef>
                <a:spcPts val="500"/>
              </a:spcBef>
              <a:spcAft>
                <a:spcPts val="0"/>
              </a:spcAft>
              <a:buClr>
                <a:schemeClr val="dk1"/>
              </a:buClr>
              <a:buSzPts val="1100"/>
              <a:buFont typeface="Arial"/>
              <a:buNone/>
            </a:pPr>
            <a:r>
              <a:rPr lang="en" sz="900">
                <a:solidFill>
                  <a:schemeClr val="dk1"/>
                </a:solidFill>
                <a:latin typeface="Verdana"/>
                <a:ea typeface="Verdana"/>
                <a:cs typeface="Verdana"/>
                <a:sym typeface="Verdana"/>
              </a:rPr>
              <a:t>• Check completion status of medical forms in CampDoc. Contact those that are deficient.</a:t>
            </a:r>
            <a:endParaRPr sz="900">
              <a:solidFill>
                <a:schemeClr val="dk1"/>
              </a:solidFill>
              <a:latin typeface="Verdana"/>
              <a:ea typeface="Verdana"/>
              <a:cs typeface="Verdana"/>
              <a:sym typeface="Verdana"/>
            </a:endParaRPr>
          </a:p>
          <a:p>
            <a:pPr indent="0" lvl="0" marL="0" rtl="0" algn="l">
              <a:spcBef>
                <a:spcPts val="500"/>
              </a:spcBef>
              <a:spcAft>
                <a:spcPts val="0"/>
              </a:spcAft>
              <a:buClr>
                <a:schemeClr val="dk1"/>
              </a:buClr>
              <a:buSzPts val="1100"/>
              <a:buFont typeface="Arial"/>
              <a:buNone/>
            </a:pPr>
            <a:r>
              <a:rPr lang="en" sz="900">
                <a:solidFill>
                  <a:schemeClr val="dk1"/>
                </a:solidFill>
                <a:latin typeface="Verdana"/>
                <a:ea typeface="Verdana"/>
                <a:cs typeface="Verdana"/>
                <a:sym typeface="Verdana"/>
              </a:rPr>
              <a:t>• Inform/remind parents of medication and OTC policies.</a:t>
            </a:r>
            <a:endParaRPr sz="900">
              <a:solidFill>
                <a:schemeClr val="dk1"/>
              </a:solidFill>
              <a:latin typeface="Verdana"/>
              <a:ea typeface="Verdana"/>
              <a:cs typeface="Verdana"/>
              <a:sym typeface="Verdana"/>
            </a:endParaRPr>
          </a:p>
          <a:p>
            <a:pPr indent="0" lvl="0" marL="0" rtl="0" algn="l">
              <a:spcBef>
                <a:spcPts val="500"/>
              </a:spcBef>
              <a:spcAft>
                <a:spcPts val="0"/>
              </a:spcAft>
              <a:buClr>
                <a:schemeClr val="dk1"/>
              </a:buClr>
              <a:buSzPts val="1100"/>
              <a:buFont typeface="Arial"/>
              <a:buNone/>
            </a:pPr>
            <a:r>
              <a:rPr lang="en" sz="900">
                <a:solidFill>
                  <a:schemeClr val="dk1"/>
                </a:solidFill>
                <a:latin typeface="Verdana"/>
                <a:ea typeface="Verdana"/>
                <a:cs typeface="Verdana"/>
                <a:sym typeface="Verdana"/>
              </a:rPr>
              <a:t>• Audit the list of participants in CampDoc –</a:t>
            </a:r>
            <a:endParaRPr sz="900">
              <a:solidFill>
                <a:schemeClr val="dk1"/>
              </a:solidFill>
              <a:latin typeface="Verdana"/>
              <a:ea typeface="Verdana"/>
              <a:cs typeface="Verdana"/>
              <a:sym typeface="Verdana"/>
            </a:endParaRPr>
          </a:p>
          <a:p>
            <a:pPr indent="0" lvl="0" marL="0" rtl="0" algn="l">
              <a:spcBef>
                <a:spcPts val="500"/>
              </a:spcBef>
              <a:spcAft>
                <a:spcPts val="0"/>
              </a:spcAft>
              <a:buClr>
                <a:schemeClr val="dk1"/>
              </a:buClr>
              <a:buSzPts val="1100"/>
              <a:buFont typeface="Arial"/>
              <a:buNone/>
            </a:pPr>
            <a:r>
              <a:rPr lang="en" sz="900">
                <a:solidFill>
                  <a:schemeClr val="dk1"/>
                </a:solidFill>
                <a:latin typeface="Verdana"/>
                <a:ea typeface="Verdana"/>
                <a:cs typeface="Verdana"/>
                <a:sym typeface="Verdana"/>
              </a:rPr>
              <a:t>• Supply permission forms for those that need them. Collect completed forms to turn in on arrival.</a:t>
            </a:r>
            <a:endParaRPr sz="900">
              <a:solidFill>
                <a:schemeClr val="dk1"/>
              </a:solidFill>
              <a:latin typeface="Verdana"/>
              <a:ea typeface="Verdana"/>
              <a:cs typeface="Verdana"/>
              <a:sym typeface="Verdana"/>
            </a:endParaRPr>
          </a:p>
          <a:p>
            <a:pPr indent="0" lvl="0" marL="0" rtl="0" algn="l">
              <a:spcBef>
                <a:spcPts val="500"/>
              </a:spcBef>
              <a:spcAft>
                <a:spcPts val="0"/>
              </a:spcAft>
              <a:buClr>
                <a:schemeClr val="dk1"/>
              </a:buClr>
              <a:buSzPts val="1100"/>
              <a:buFont typeface="Arial"/>
              <a:buNone/>
            </a:pPr>
            <a:r>
              <a:rPr lang="en" sz="900">
                <a:solidFill>
                  <a:schemeClr val="dk1"/>
                </a:solidFill>
                <a:latin typeface="Verdana"/>
                <a:ea typeface="Verdana"/>
                <a:cs typeface="Verdana"/>
                <a:sym typeface="Verdana"/>
              </a:rPr>
              <a:t>• Supply packing lists and information to campers.</a:t>
            </a:r>
            <a:endParaRPr sz="900">
              <a:solidFill>
                <a:schemeClr val="dk1"/>
              </a:solidFill>
              <a:latin typeface="Verdana"/>
              <a:ea typeface="Verdana"/>
              <a:cs typeface="Verdana"/>
              <a:sym typeface="Verdana"/>
            </a:endParaRPr>
          </a:p>
          <a:p>
            <a:pPr indent="0" lvl="0" marL="0" rtl="0" algn="l">
              <a:spcBef>
                <a:spcPts val="500"/>
              </a:spcBef>
              <a:spcAft>
                <a:spcPts val="0"/>
              </a:spcAft>
              <a:buClr>
                <a:schemeClr val="dk1"/>
              </a:buClr>
              <a:buSzPts val="1100"/>
              <a:buFont typeface="Arial"/>
              <a:buNone/>
            </a:pPr>
            <a:r>
              <a:rPr lang="en" sz="900">
                <a:solidFill>
                  <a:schemeClr val="dk1"/>
                </a:solidFill>
                <a:latin typeface="Verdana"/>
                <a:ea typeface="Verdana"/>
                <a:cs typeface="Verdana"/>
                <a:sym typeface="Verdana"/>
              </a:rPr>
              <a:t>• Collect a list of those that will provide their own tents, and how many tents are needed</a:t>
            </a:r>
            <a:endParaRPr sz="900">
              <a:solidFill>
                <a:schemeClr val="dk1"/>
              </a:solidFill>
              <a:latin typeface="Verdana"/>
              <a:ea typeface="Verdana"/>
              <a:cs typeface="Verdana"/>
              <a:sym typeface="Verdana"/>
            </a:endParaRPr>
          </a:p>
          <a:p>
            <a:pPr indent="0" lvl="0" marL="0" rtl="0" algn="l">
              <a:spcBef>
                <a:spcPts val="500"/>
              </a:spcBef>
              <a:spcAft>
                <a:spcPts val="0"/>
              </a:spcAft>
              <a:buClr>
                <a:schemeClr val="dk1"/>
              </a:buClr>
              <a:buSzPts val="1100"/>
              <a:buFont typeface="Arial"/>
              <a:buNone/>
            </a:pPr>
            <a:r>
              <a:rPr lang="en" sz="900">
                <a:solidFill>
                  <a:schemeClr val="dk1"/>
                </a:solidFill>
                <a:latin typeface="Verdana"/>
                <a:ea typeface="Verdana"/>
                <a:cs typeface="Verdana"/>
                <a:sym typeface="Verdana"/>
              </a:rPr>
              <a:t>from the camp</a:t>
            </a:r>
            <a:endParaRPr sz="900">
              <a:solidFill>
                <a:schemeClr val="dk1"/>
              </a:solidFill>
              <a:latin typeface="Verdana"/>
              <a:ea typeface="Verdana"/>
              <a:cs typeface="Verdana"/>
              <a:sym typeface="Verdana"/>
            </a:endParaRPr>
          </a:p>
          <a:p>
            <a:pPr indent="0" lvl="0" marL="0" rtl="0" algn="l">
              <a:spcBef>
                <a:spcPts val="500"/>
              </a:spcBef>
              <a:spcAft>
                <a:spcPts val="0"/>
              </a:spcAft>
              <a:buClr>
                <a:schemeClr val="dk1"/>
              </a:buClr>
              <a:buSzPts val="1100"/>
              <a:buFont typeface="Arial"/>
              <a:buNone/>
            </a:pPr>
            <a:r>
              <a:t/>
            </a:r>
            <a:endParaRPr sz="900">
              <a:solidFill>
                <a:schemeClr val="dk1"/>
              </a:solidFill>
              <a:latin typeface="Verdana"/>
              <a:ea typeface="Verdana"/>
              <a:cs typeface="Verdana"/>
              <a:sym typeface="Verdana"/>
            </a:endParaRPr>
          </a:p>
          <a:p>
            <a:pPr indent="0" lvl="0" marL="0" rtl="0" algn="l">
              <a:spcBef>
                <a:spcPts val="500"/>
              </a:spcBef>
              <a:spcAft>
                <a:spcPts val="0"/>
              </a:spcAft>
              <a:buNone/>
            </a:pPr>
            <a:r>
              <a:t/>
            </a:r>
            <a:endParaRPr>
              <a:solidFill>
                <a:schemeClr val="dk1"/>
              </a:solidFill>
              <a:latin typeface="Verdana"/>
              <a:ea typeface="Verdana"/>
              <a:cs typeface="Verdana"/>
              <a:sym typeface="Verdana"/>
            </a:endParaRPr>
          </a:p>
        </p:txBody>
      </p:sp>
      <p:sp>
        <p:nvSpPr>
          <p:cNvPr id="152" name="Google Shape;152;p23"/>
          <p:cNvSpPr txBox="1"/>
          <p:nvPr/>
        </p:nvSpPr>
        <p:spPr>
          <a:xfrm>
            <a:off x="7037400" y="4743300"/>
            <a:ext cx="210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24"/>
          <p:cNvPicPr preferRelativeResize="0"/>
          <p:nvPr/>
        </p:nvPicPr>
        <p:blipFill rotWithShape="1">
          <a:blip r:embed="rId3">
            <a:alphaModFix/>
          </a:blip>
          <a:srcRect b="0" l="0" r="-7480" t="6129"/>
          <a:stretch/>
        </p:blipFill>
        <p:spPr>
          <a:xfrm>
            <a:off x="0" y="4119400"/>
            <a:ext cx="9829300" cy="1024100"/>
          </a:xfrm>
          <a:prstGeom prst="rect">
            <a:avLst/>
          </a:prstGeom>
          <a:noFill/>
          <a:ln>
            <a:noFill/>
          </a:ln>
        </p:spPr>
      </p:pic>
      <p:pic>
        <p:nvPicPr>
          <p:cNvPr id="158" name="Google Shape;158;p24"/>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59" name="Google Shape;159;p24"/>
          <p:cNvSpPr txBox="1"/>
          <p:nvPr/>
        </p:nvSpPr>
        <p:spPr>
          <a:xfrm>
            <a:off x="304800" y="304800"/>
            <a:ext cx="4218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0"/>
              </a:spcBef>
              <a:spcAft>
                <a:spcPts val="600"/>
              </a:spcAft>
              <a:buNone/>
            </a:pPr>
            <a:r>
              <a:rPr lang="en" sz="2000">
                <a:solidFill>
                  <a:schemeClr val="dk1"/>
                </a:solidFill>
              </a:rPr>
              <a:t>Action Items - Continued </a:t>
            </a:r>
            <a:endParaRPr/>
          </a:p>
        </p:txBody>
      </p:sp>
      <p:sp>
        <p:nvSpPr>
          <p:cNvPr id="160" name="Google Shape;160;p24"/>
          <p:cNvSpPr txBox="1"/>
          <p:nvPr/>
        </p:nvSpPr>
        <p:spPr>
          <a:xfrm>
            <a:off x="480250" y="899675"/>
            <a:ext cx="3424500" cy="32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1"/>
                </a:solidFill>
                <a:latin typeface="Verdana"/>
                <a:ea typeface="Verdana"/>
                <a:cs typeface="Verdana"/>
                <a:sym typeface="Verdana"/>
              </a:rPr>
              <a:t>2 WEEKS BEFORE CAMP:</a:t>
            </a:r>
            <a:endParaRPr b="1" sz="1000">
              <a:solidFill>
                <a:schemeClr val="dk1"/>
              </a:solidFill>
              <a:latin typeface="Verdana"/>
              <a:ea typeface="Verdana"/>
              <a:cs typeface="Verdana"/>
              <a:sym typeface="Verdana"/>
            </a:endParaRPr>
          </a:p>
          <a:p>
            <a:pPr indent="0" lvl="0" marL="0" rtl="0" algn="l">
              <a:spcBef>
                <a:spcPts val="500"/>
              </a:spcBef>
              <a:spcAft>
                <a:spcPts val="0"/>
              </a:spcAft>
              <a:buNone/>
            </a:pPr>
            <a:r>
              <a:rPr lang="en" sz="1000">
                <a:solidFill>
                  <a:schemeClr val="dk1"/>
                </a:solidFill>
                <a:latin typeface="Verdana"/>
                <a:ea typeface="Verdana"/>
                <a:cs typeface="Verdana"/>
                <a:sym typeface="Verdana"/>
              </a:rPr>
              <a:t>• Check completion status of medical forms in CampDoc. Contact those that are deficient.</a:t>
            </a:r>
            <a:endParaRPr sz="1000">
              <a:solidFill>
                <a:schemeClr val="dk1"/>
              </a:solidFill>
              <a:latin typeface="Verdana"/>
              <a:ea typeface="Verdana"/>
              <a:cs typeface="Verdana"/>
              <a:sym typeface="Verdana"/>
            </a:endParaRPr>
          </a:p>
          <a:p>
            <a:pPr indent="0" lvl="0" marL="0" rtl="0" algn="l">
              <a:spcBef>
                <a:spcPts val="500"/>
              </a:spcBef>
              <a:spcAft>
                <a:spcPts val="0"/>
              </a:spcAft>
              <a:buNone/>
            </a:pPr>
            <a:r>
              <a:rPr lang="en" sz="1000">
                <a:solidFill>
                  <a:schemeClr val="dk1"/>
                </a:solidFill>
                <a:latin typeface="Verdana"/>
                <a:ea typeface="Verdana"/>
                <a:cs typeface="Verdana"/>
                <a:sym typeface="Verdana"/>
              </a:rPr>
              <a:t>• Notify participants in your unit on information to carpool to camp.</a:t>
            </a:r>
            <a:endParaRPr sz="1000">
              <a:solidFill>
                <a:schemeClr val="dk1"/>
              </a:solidFill>
              <a:latin typeface="Verdana"/>
              <a:ea typeface="Verdana"/>
              <a:cs typeface="Verdana"/>
              <a:sym typeface="Verdana"/>
            </a:endParaRPr>
          </a:p>
          <a:p>
            <a:pPr indent="0" lvl="0" marL="0" rtl="0" algn="l">
              <a:spcBef>
                <a:spcPts val="500"/>
              </a:spcBef>
              <a:spcAft>
                <a:spcPts val="0"/>
              </a:spcAft>
              <a:buNone/>
            </a:pPr>
            <a:r>
              <a:rPr lang="en" sz="1000">
                <a:solidFill>
                  <a:schemeClr val="dk1"/>
                </a:solidFill>
                <a:latin typeface="Verdana"/>
                <a:ea typeface="Verdana"/>
                <a:cs typeface="Verdana"/>
                <a:sym typeface="Verdana"/>
              </a:rPr>
              <a:t>• Collect any remaining permission forms.</a:t>
            </a:r>
            <a:endParaRPr sz="1000">
              <a:solidFill>
                <a:schemeClr val="dk1"/>
              </a:solidFill>
              <a:latin typeface="Verdana"/>
              <a:ea typeface="Verdana"/>
              <a:cs typeface="Verdana"/>
              <a:sym typeface="Verdana"/>
            </a:endParaRPr>
          </a:p>
          <a:p>
            <a:pPr indent="0" lvl="0" marL="0" rtl="0" algn="l">
              <a:spcBef>
                <a:spcPts val="500"/>
              </a:spcBef>
              <a:spcAft>
                <a:spcPts val="0"/>
              </a:spcAft>
              <a:buNone/>
            </a:pPr>
            <a:r>
              <a:rPr lang="en" sz="1000">
                <a:solidFill>
                  <a:schemeClr val="dk1"/>
                </a:solidFill>
                <a:latin typeface="Verdana"/>
                <a:ea typeface="Verdana"/>
                <a:cs typeface="Verdana"/>
                <a:sym typeface="Verdana"/>
              </a:rPr>
              <a:t>• Inform campers of camp rules and policies from Leader’s Guide.</a:t>
            </a:r>
            <a:endParaRPr sz="1000">
              <a:solidFill>
                <a:schemeClr val="dk1"/>
              </a:solidFill>
              <a:latin typeface="Verdana"/>
              <a:ea typeface="Verdana"/>
              <a:cs typeface="Verdana"/>
              <a:sym typeface="Verdana"/>
            </a:endParaRPr>
          </a:p>
          <a:p>
            <a:pPr indent="0" lvl="0" marL="0" rtl="0" algn="l">
              <a:spcBef>
                <a:spcPts val="500"/>
              </a:spcBef>
              <a:spcAft>
                <a:spcPts val="0"/>
              </a:spcAft>
              <a:buNone/>
            </a:pPr>
            <a:r>
              <a:rPr lang="en" sz="1000">
                <a:solidFill>
                  <a:schemeClr val="dk1"/>
                </a:solidFill>
                <a:latin typeface="Verdana"/>
                <a:ea typeface="Verdana"/>
                <a:cs typeface="Verdana"/>
                <a:sym typeface="Verdana"/>
              </a:rPr>
              <a:t>• Inform campers of program information and activities from Program Guide and</a:t>
            </a:r>
            <a:endParaRPr sz="1000">
              <a:solidFill>
                <a:schemeClr val="dk1"/>
              </a:solidFill>
              <a:latin typeface="Verdana"/>
              <a:ea typeface="Verdana"/>
              <a:cs typeface="Verdana"/>
              <a:sym typeface="Verdana"/>
            </a:endParaRPr>
          </a:p>
          <a:p>
            <a:pPr indent="0" lvl="0" marL="0" rtl="0" algn="l">
              <a:spcBef>
                <a:spcPts val="500"/>
              </a:spcBef>
              <a:spcAft>
                <a:spcPts val="0"/>
              </a:spcAft>
              <a:buNone/>
            </a:pPr>
            <a:r>
              <a:rPr lang="en" sz="1000">
                <a:solidFill>
                  <a:schemeClr val="dk1"/>
                </a:solidFill>
                <a:latin typeface="Verdana"/>
                <a:ea typeface="Verdana"/>
                <a:cs typeface="Verdana"/>
                <a:sym typeface="Verdana"/>
              </a:rPr>
              <a:t>ColoradoJamboree.com.</a:t>
            </a:r>
            <a:endParaRPr sz="1000">
              <a:solidFill>
                <a:schemeClr val="dk1"/>
              </a:solidFill>
              <a:latin typeface="Verdana"/>
              <a:ea typeface="Verdana"/>
              <a:cs typeface="Verdana"/>
              <a:sym typeface="Verdana"/>
            </a:endParaRPr>
          </a:p>
          <a:p>
            <a:pPr indent="0" lvl="0" marL="0" rtl="0" algn="l">
              <a:spcBef>
                <a:spcPts val="500"/>
              </a:spcBef>
              <a:spcAft>
                <a:spcPts val="0"/>
              </a:spcAft>
              <a:buNone/>
            </a:pPr>
            <a:r>
              <a:rPr lang="en" sz="1000">
                <a:solidFill>
                  <a:schemeClr val="dk1"/>
                </a:solidFill>
                <a:latin typeface="Verdana"/>
                <a:ea typeface="Verdana"/>
                <a:cs typeface="Verdana"/>
                <a:sym typeface="Verdana"/>
              </a:rPr>
              <a:t>• Sign up all adult leaders attending camp for text-message alerts.</a:t>
            </a:r>
            <a:endParaRPr sz="1000">
              <a:solidFill>
                <a:schemeClr val="dk1"/>
              </a:solidFill>
              <a:latin typeface="Verdana"/>
              <a:ea typeface="Verdana"/>
              <a:cs typeface="Verdana"/>
              <a:sym typeface="Verdana"/>
            </a:endParaRPr>
          </a:p>
          <a:p>
            <a:pPr indent="0" lvl="0" marL="0" rtl="0" algn="l">
              <a:spcBef>
                <a:spcPts val="500"/>
              </a:spcBef>
              <a:spcAft>
                <a:spcPts val="0"/>
              </a:spcAft>
              <a:buNone/>
            </a:pPr>
            <a:r>
              <a:rPr lang="en" sz="1000">
                <a:solidFill>
                  <a:schemeClr val="dk1"/>
                </a:solidFill>
                <a:latin typeface="Verdana"/>
                <a:ea typeface="Verdana"/>
                <a:cs typeface="Verdana"/>
                <a:sym typeface="Verdana"/>
              </a:rPr>
              <a:t>• Remind parents of youth medication and OTC policies.</a:t>
            </a:r>
            <a:endParaRPr sz="1000">
              <a:solidFill>
                <a:schemeClr val="dk1"/>
              </a:solidFill>
              <a:latin typeface="Verdana"/>
              <a:ea typeface="Verdana"/>
              <a:cs typeface="Verdana"/>
              <a:sym typeface="Verdana"/>
            </a:endParaRPr>
          </a:p>
          <a:p>
            <a:pPr indent="0" lvl="0" marL="0" rtl="0" algn="l">
              <a:spcBef>
                <a:spcPts val="500"/>
              </a:spcBef>
              <a:spcAft>
                <a:spcPts val="0"/>
              </a:spcAft>
              <a:buNone/>
            </a:pPr>
            <a:r>
              <a:t/>
            </a:r>
            <a:endParaRPr sz="500">
              <a:solidFill>
                <a:schemeClr val="dk1"/>
              </a:solidFill>
              <a:latin typeface="Verdana"/>
              <a:ea typeface="Verdana"/>
              <a:cs typeface="Verdana"/>
              <a:sym typeface="Verdana"/>
            </a:endParaRPr>
          </a:p>
          <a:p>
            <a:pPr indent="0" lvl="0" marL="0" rtl="0" algn="l">
              <a:spcBef>
                <a:spcPts val="500"/>
              </a:spcBef>
              <a:spcAft>
                <a:spcPts val="0"/>
              </a:spcAft>
              <a:buNone/>
            </a:pPr>
            <a:r>
              <a:t/>
            </a:r>
            <a:endParaRPr>
              <a:solidFill>
                <a:schemeClr val="dk1"/>
              </a:solidFill>
              <a:latin typeface="Verdana"/>
              <a:ea typeface="Verdana"/>
              <a:cs typeface="Verdana"/>
              <a:sym typeface="Verdana"/>
            </a:endParaRPr>
          </a:p>
        </p:txBody>
      </p:sp>
      <p:sp>
        <p:nvSpPr>
          <p:cNvPr id="161" name="Google Shape;161;p24"/>
          <p:cNvSpPr txBox="1"/>
          <p:nvPr/>
        </p:nvSpPr>
        <p:spPr>
          <a:xfrm>
            <a:off x="7037400" y="4743300"/>
            <a:ext cx="210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ColoradoJamboree.com</a:t>
            </a:r>
            <a:endParaRPr>
              <a:solidFill>
                <a:schemeClr val="accent4"/>
              </a:solidFill>
            </a:endParaRPr>
          </a:p>
        </p:txBody>
      </p:sp>
      <p:sp>
        <p:nvSpPr>
          <p:cNvPr id="162" name="Google Shape;162;p24"/>
          <p:cNvSpPr txBox="1"/>
          <p:nvPr/>
        </p:nvSpPr>
        <p:spPr>
          <a:xfrm>
            <a:off x="4306650" y="935275"/>
            <a:ext cx="4218600" cy="319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dk1"/>
                </a:solidFill>
                <a:latin typeface="Verdana"/>
                <a:ea typeface="Verdana"/>
                <a:cs typeface="Verdana"/>
                <a:sym typeface="Verdana"/>
              </a:rPr>
              <a:t>11 DAYS BEFORE CAMP:</a:t>
            </a:r>
            <a:endParaRPr b="1" sz="1000">
              <a:solidFill>
                <a:schemeClr val="dk1"/>
              </a:solidFill>
              <a:latin typeface="Verdana"/>
              <a:ea typeface="Verdana"/>
              <a:cs typeface="Verdana"/>
              <a:sym typeface="Verdana"/>
            </a:endParaRPr>
          </a:p>
          <a:p>
            <a:pPr indent="0" lvl="0" marL="0" rtl="0" algn="l">
              <a:spcBef>
                <a:spcPts val="500"/>
              </a:spcBef>
              <a:spcAft>
                <a:spcPts val="0"/>
              </a:spcAft>
              <a:buNone/>
            </a:pPr>
            <a:r>
              <a:rPr lang="en" sz="1000">
                <a:solidFill>
                  <a:schemeClr val="dk1"/>
                </a:solidFill>
                <a:latin typeface="Verdana"/>
                <a:ea typeface="Verdana"/>
                <a:cs typeface="Verdana"/>
                <a:sym typeface="Verdana"/>
              </a:rPr>
              <a:t>• All medical forms for all participants in your unit are due.</a:t>
            </a:r>
            <a:endParaRPr sz="1000">
              <a:solidFill>
                <a:schemeClr val="dk1"/>
              </a:solidFill>
              <a:latin typeface="Verdana"/>
              <a:ea typeface="Verdana"/>
              <a:cs typeface="Verdana"/>
              <a:sym typeface="Verdana"/>
            </a:endParaRPr>
          </a:p>
          <a:p>
            <a:pPr indent="0" lvl="0" marL="0" rtl="0" algn="l">
              <a:spcBef>
                <a:spcPts val="500"/>
              </a:spcBef>
              <a:spcAft>
                <a:spcPts val="0"/>
              </a:spcAft>
              <a:buNone/>
            </a:pPr>
            <a:r>
              <a:rPr lang="en" sz="1000">
                <a:solidFill>
                  <a:schemeClr val="dk1"/>
                </a:solidFill>
                <a:latin typeface="Verdana"/>
                <a:ea typeface="Verdana"/>
                <a:cs typeface="Verdana"/>
                <a:sym typeface="Verdana"/>
              </a:rPr>
              <a:t>• Camp-Provided Tent Requests are due. Click here for the form.</a:t>
            </a:r>
            <a:endParaRPr sz="1000">
              <a:solidFill>
                <a:schemeClr val="dk1"/>
              </a:solidFill>
              <a:latin typeface="Verdana"/>
              <a:ea typeface="Verdana"/>
              <a:cs typeface="Verdana"/>
              <a:sym typeface="Verdana"/>
            </a:endParaRPr>
          </a:p>
          <a:p>
            <a:pPr indent="0" lvl="0" marL="0" rtl="0" algn="l">
              <a:spcBef>
                <a:spcPts val="500"/>
              </a:spcBef>
              <a:spcAft>
                <a:spcPts val="0"/>
              </a:spcAft>
              <a:buNone/>
            </a:pPr>
            <a:r>
              <a:rPr lang="en" sz="1000">
                <a:solidFill>
                  <a:schemeClr val="dk1"/>
                </a:solidFill>
                <a:latin typeface="Verdana"/>
                <a:ea typeface="Verdana"/>
                <a:cs typeface="Verdana"/>
                <a:sym typeface="Verdana"/>
              </a:rPr>
              <a:t>• Attend the 11-day meeting to get last-minute information about camp.</a:t>
            </a:r>
            <a:endParaRPr sz="1000">
              <a:solidFill>
                <a:schemeClr val="dk1"/>
              </a:solidFill>
              <a:latin typeface="Verdana"/>
              <a:ea typeface="Verdana"/>
              <a:cs typeface="Verdana"/>
              <a:sym typeface="Verdana"/>
            </a:endParaRPr>
          </a:p>
          <a:p>
            <a:pPr indent="0" lvl="0" marL="0" rtl="0" algn="l">
              <a:spcBef>
                <a:spcPts val="500"/>
              </a:spcBef>
              <a:spcAft>
                <a:spcPts val="0"/>
              </a:spcAft>
              <a:buNone/>
            </a:pPr>
            <a:r>
              <a:t/>
            </a:r>
            <a:endParaRPr b="1" sz="1000">
              <a:solidFill>
                <a:schemeClr val="dk1"/>
              </a:solidFill>
              <a:latin typeface="Verdana"/>
              <a:ea typeface="Verdana"/>
              <a:cs typeface="Verdana"/>
              <a:sym typeface="Verdana"/>
            </a:endParaRPr>
          </a:p>
          <a:p>
            <a:pPr indent="0" lvl="0" marL="0" rtl="0" algn="l">
              <a:spcBef>
                <a:spcPts val="500"/>
              </a:spcBef>
              <a:spcAft>
                <a:spcPts val="0"/>
              </a:spcAft>
              <a:buNone/>
            </a:pPr>
            <a:r>
              <a:rPr b="1" lang="en" sz="1000">
                <a:solidFill>
                  <a:schemeClr val="dk1"/>
                </a:solidFill>
                <a:latin typeface="Verdana"/>
                <a:ea typeface="Verdana"/>
                <a:cs typeface="Verdana"/>
                <a:sym typeface="Verdana"/>
              </a:rPr>
              <a:t>1 WEEK BEFORE CAMP:</a:t>
            </a:r>
            <a:endParaRPr b="1" sz="1000">
              <a:solidFill>
                <a:schemeClr val="dk1"/>
              </a:solidFill>
              <a:latin typeface="Verdana"/>
              <a:ea typeface="Verdana"/>
              <a:cs typeface="Verdana"/>
              <a:sym typeface="Verdana"/>
            </a:endParaRPr>
          </a:p>
          <a:p>
            <a:pPr indent="0" lvl="0" marL="0" rtl="0" algn="l">
              <a:spcBef>
                <a:spcPts val="500"/>
              </a:spcBef>
              <a:spcAft>
                <a:spcPts val="0"/>
              </a:spcAft>
              <a:buNone/>
            </a:pPr>
            <a:r>
              <a:rPr lang="en" sz="1000">
                <a:solidFill>
                  <a:schemeClr val="dk1"/>
                </a:solidFill>
                <a:latin typeface="Verdana"/>
                <a:ea typeface="Verdana"/>
                <a:cs typeface="Verdana"/>
                <a:sym typeface="Verdana"/>
              </a:rPr>
              <a:t>• Complete the Unit Check-In and Seatbelt Inventory form. Bring to camp.</a:t>
            </a:r>
            <a:endParaRPr sz="1000">
              <a:solidFill>
                <a:schemeClr val="dk1"/>
              </a:solidFill>
              <a:latin typeface="Verdana"/>
              <a:ea typeface="Verdana"/>
              <a:cs typeface="Verdana"/>
              <a:sym typeface="Verdana"/>
            </a:endParaRPr>
          </a:p>
          <a:p>
            <a:pPr indent="0" lvl="0" marL="0" rtl="0" algn="l">
              <a:spcBef>
                <a:spcPts val="500"/>
              </a:spcBef>
              <a:spcAft>
                <a:spcPts val="0"/>
              </a:spcAft>
              <a:buNone/>
            </a:pPr>
            <a:r>
              <a:t/>
            </a:r>
            <a:endParaRPr b="1" sz="1000">
              <a:solidFill>
                <a:schemeClr val="dk1"/>
              </a:solidFill>
              <a:latin typeface="Verdana"/>
              <a:ea typeface="Verdana"/>
              <a:cs typeface="Verdana"/>
              <a:sym typeface="Verdana"/>
            </a:endParaRPr>
          </a:p>
          <a:p>
            <a:pPr indent="0" lvl="0" marL="0" rtl="0" algn="l">
              <a:spcBef>
                <a:spcPts val="500"/>
              </a:spcBef>
              <a:spcAft>
                <a:spcPts val="0"/>
              </a:spcAft>
              <a:buNone/>
            </a:pPr>
            <a:r>
              <a:rPr b="1" lang="en" sz="1000">
                <a:solidFill>
                  <a:schemeClr val="dk1"/>
                </a:solidFill>
                <a:latin typeface="Verdana"/>
                <a:ea typeface="Verdana"/>
                <a:cs typeface="Verdana"/>
                <a:sym typeface="Verdana"/>
              </a:rPr>
              <a:t>DAY BEFORE CAMP:</a:t>
            </a:r>
            <a:endParaRPr b="1" sz="1000">
              <a:solidFill>
                <a:schemeClr val="dk1"/>
              </a:solidFill>
              <a:latin typeface="Verdana"/>
              <a:ea typeface="Verdana"/>
              <a:cs typeface="Verdana"/>
              <a:sym typeface="Verdana"/>
            </a:endParaRPr>
          </a:p>
          <a:p>
            <a:pPr indent="0" lvl="0" marL="0" rtl="0" algn="l">
              <a:spcBef>
                <a:spcPts val="500"/>
              </a:spcBef>
              <a:spcAft>
                <a:spcPts val="0"/>
              </a:spcAft>
              <a:buNone/>
            </a:pPr>
            <a:r>
              <a:rPr lang="en" sz="1000">
                <a:solidFill>
                  <a:schemeClr val="dk1"/>
                </a:solidFill>
                <a:latin typeface="Verdana"/>
                <a:ea typeface="Verdana"/>
                <a:cs typeface="Verdana"/>
                <a:sym typeface="Verdana"/>
              </a:rPr>
              <a:t>• Ensure you have completed permission forms and Unit Check-In Roster </a:t>
            </a:r>
            <a:endParaRPr sz="1000">
              <a:solidFill>
                <a:schemeClr val="dk1"/>
              </a:solidFill>
              <a:latin typeface="Verdana"/>
              <a:ea typeface="Verdana"/>
              <a:cs typeface="Verdana"/>
              <a:sym typeface="Verdana"/>
            </a:endParaRPr>
          </a:p>
          <a:p>
            <a:pPr indent="0" lvl="0" marL="0" rtl="0" algn="l">
              <a:spcBef>
                <a:spcPts val="500"/>
              </a:spcBef>
              <a:spcAft>
                <a:spcPts val="0"/>
              </a:spcAft>
              <a:buNone/>
            </a:pPr>
            <a:r>
              <a:t/>
            </a:r>
            <a:endParaRPr>
              <a:solidFill>
                <a:schemeClr val="dk1"/>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25"/>
          <p:cNvPicPr preferRelativeResize="0"/>
          <p:nvPr/>
        </p:nvPicPr>
        <p:blipFill rotWithShape="1">
          <a:blip r:embed="rId3">
            <a:alphaModFix/>
          </a:blip>
          <a:srcRect b="0" l="0" r="-7480" t="6129"/>
          <a:stretch/>
        </p:blipFill>
        <p:spPr>
          <a:xfrm>
            <a:off x="0" y="4348000"/>
            <a:ext cx="9829300" cy="1024100"/>
          </a:xfrm>
          <a:prstGeom prst="rect">
            <a:avLst/>
          </a:prstGeom>
          <a:noFill/>
          <a:ln>
            <a:noFill/>
          </a:ln>
        </p:spPr>
      </p:pic>
      <p:pic>
        <p:nvPicPr>
          <p:cNvPr id="168" name="Google Shape;168;p25"/>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69" name="Google Shape;169;p25"/>
          <p:cNvSpPr txBox="1"/>
          <p:nvPr/>
        </p:nvSpPr>
        <p:spPr>
          <a:xfrm>
            <a:off x="304800" y="333575"/>
            <a:ext cx="71970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0"/>
              </a:spcBef>
              <a:spcAft>
                <a:spcPts val="600"/>
              </a:spcAft>
              <a:buNone/>
            </a:pPr>
            <a:r>
              <a:rPr lang="en" sz="2000">
                <a:solidFill>
                  <a:schemeClr val="dk1"/>
                </a:solidFill>
              </a:rPr>
              <a:t>Paperwork Checklist - </a:t>
            </a:r>
            <a:endParaRPr>
              <a:highlight>
                <a:schemeClr val="accent4"/>
              </a:highlight>
            </a:endParaRPr>
          </a:p>
        </p:txBody>
      </p:sp>
      <p:sp>
        <p:nvSpPr>
          <p:cNvPr id="170" name="Google Shape;170;p25"/>
          <p:cNvSpPr txBox="1"/>
          <p:nvPr/>
        </p:nvSpPr>
        <p:spPr>
          <a:xfrm>
            <a:off x="7037400" y="4743300"/>
            <a:ext cx="210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ColoradoJamboree.com</a:t>
            </a:r>
            <a:endParaRPr>
              <a:solidFill>
                <a:schemeClr val="accent4"/>
              </a:solidFill>
            </a:endParaRPr>
          </a:p>
        </p:txBody>
      </p:sp>
      <p:sp>
        <p:nvSpPr>
          <p:cNvPr id="171" name="Google Shape;171;p25"/>
          <p:cNvSpPr txBox="1"/>
          <p:nvPr/>
        </p:nvSpPr>
        <p:spPr>
          <a:xfrm>
            <a:off x="304800" y="899675"/>
            <a:ext cx="3902100" cy="3348900"/>
          </a:xfrm>
          <a:prstGeom prst="rect">
            <a:avLst/>
          </a:prstGeom>
          <a:noFill/>
          <a:ln>
            <a:noFill/>
          </a:ln>
        </p:spPr>
        <p:txBody>
          <a:bodyPr anchorCtr="0" anchor="t" bIns="91425" lIns="91425" spcFirstLastPara="1" rIns="91425" wrap="square" tIns="91425">
            <a:noAutofit/>
          </a:bodyPr>
          <a:lstStyle/>
          <a:p>
            <a:pPr indent="121462" lvl="0" marL="304" marR="190196" rtl="0" algn="l">
              <a:lnSpc>
                <a:spcPct val="159936"/>
              </a:lnSpc>
              <a:spcBef>
                <a:spcPts val="849"/>
              </a:spcBef>
              <a:spcAft>
                <a:spcPts val="0"/>
              </a:spcAft>
              <a:buNone/>
            </a:pPr>
            <a:r>
              <a:rPr b="1" lang="en" sz="1200">
                <a:solidFill>
                  <a:schemeClr val="dk1"/>
                </a:solidFill>
                <a:latin typeface="Verdana"/>
                <a:ea typeface="Verdana"/>
                <a:cs typeface="Verdana"/>
                <a:sym typeface="Verdana"/>
              </a:rPr>
              <a:t>Youth Camper Checklist </a:t>
            </a:r>
            <a:endParaRPr b="1" sz="1200">
              <a:solidFill>
                <a:schemeClr val="dk1"/>
              </a:solidFill>
              <a:latin typeface="Verdana"/>
              <a:ea typeface="Verdana"/>
              <a:cs typeface="Verdana"/>
              <a:sym typeface="Verdana"/>
            </a:endParaRPr>
          </a:p>
          <a:p>
            <a:pPr indent="0" lvl="0" marL="239572" rtl="0" algn="l">
              <a:spcBef>
                <a:spcPts val="184"/>
              </a:spcBef>
              <a:spcAft>
                <a:spcPts val="0"/>
              </a:spcAft>
              <a:buNone/>
            </a:pPr>
            <a:r>
              <a:rPr lang="en" sz="900">
                <a:solidFill>
                  <a:schemeClr val="dk1"/>
                </a:solidFill>
                <a:latin typeface="Verdana"/>
                <a:ea typeface="Verdana"/>
                <a:cs typeface="Verdana"/>
                <a:sym typeface="Verdana"/>
              </a:rPr>
              <a:t>✓ BSA Medical Form Parts A &amp; B  </a:t>
            </a:r>
            <a:endParaRPr i="1" sz="900">
              <a:solidFill>
                <a:schemeClr val="dk1"/>
              </a:solidFill>
              <a:latin typeface="Verdana"/>
              <a:ea typeface="Verdana"/>
              <a:cs typeface="Verdana"/>
              <a:sym typeface="Verdana"/>
            </a:endParaRPr>
          </a:p>
          <a:p>
            <a:pPr indent="0" lvl="0" marL="239572" marR="1272235" rtl="0" algn="l">
              <a:lnSpc>
                <a:spcPct val="104958"/>
              </a:lnSpc>
              <a:spcBef>
                <a:spcPts val="50"/>
              </a:spcBef>
              <a:spcAft>
                <a:spcPts val="0"/>
              </a:spcAft>
              <a:buNone/>
            </a:pPr>
            <a:r>
              <a:rPr lang="en" sz="900">
                <a:solidFill>
                  <a:schemeClr val="dk1"/>
                </a:solidFill>
                <a:latin typeface="Verdana"/>
                <a:ea typeface="Verdana"/>
                <a:cs typeface="Verdana"/>
                <a:sym typeface="Verdana"/>
              </a:rPr>
              <a:t>✓ Copy of Insurance Card (front and back) (Upload photo or scan to CampDoc) o </a:t>
            </a:r>
            <a:r>
              <a:rPr i="1" lang="en" sz="900">
                <a:solidFill>
                  <a:schemeClr val="dk1"/>
                </a:solidFill>
                <a:latin typeface="Verdana"/>
                <a:ea typeface="Verdana"/>
                <a:cs typeface="Verdana"/>
                <a:sym typeface="Verdana"/>
              </a:rPr>
              <a:t>For </a:t>
            </a:r>
            <a:r>
              <a:rPr i="1" lang="en" sz="900">
                <a:solidFill>
                  <a:schemeClr val="dk1"/>
                </a:solidFill>
                <a:latin typeface="Verdana"/>
                <a:ea typeface="Verdana"/>
                <a:cs typeface="Verdana"/>
                <a:sym typeface="Verdana"/>
              </a:rPr>
              <a:t>Tricare</a:t>
            </a:r>
            <a:r>
              <a:rPr i="1" lang="en" sz="900">
                <a:solidFill>
                  <a:schemeClr val="dk1"/>
                </a:solidFill>
                <a:latin typeface="Verdana"/>
                <a:ea typeface="Verdana"/>
                <a:cs typeface="Verdana"/>
                <a:sym typeface="Verdana"/>
              </a:rPr>
              <a:t> please submit a </a:t>
            </a:r>
            <a:r>
              <a:rPr i="1" lang="en" sz="900" u="sng">
                <a:solidFill>
                  <a:schemeClr val="dk1"/>
                </a:solidFill>
                <a:latin typeface="Verdana"/>
                <a:ea typeface="Verdana"/>
                <a:cs typeface="Verdana"/>
                <a:sym typeface="Verdana"/>
              </a:rPr>
              <a:t>Proof of Coverage letter</a:t>
            </a:r>
            <a:r>
              <a:rPr i="1" lang="en" sz="900">
                <a:solidFill>
                  <a:schemeClr val="dk1"/>
                </a:solidFill>
                <a:latin typeface="Verdana"/>
                <a:ea typeface="Verdana"/>
                <a:cs typeface="Verdana"/>
                <a:sym typeface="Verdana"/>
              </a:rPr>
              <a:t>.  </a:t>
            </a:r>
            <a:endParaRPr i="1" sz="900">
              <a:solidFill>
                <a:schemeClr val="dk1"/>
              </a:solidFill>
              <a:latin typeface="Verdana"/>
              <a:ea typeface="Verdana"/>
              <a:cs typeface="Verdana"/>
              <a:sym typeface="Verdana"/>
            </a:endParaRPr>
          </a:p>
          <a:p>
            <a:pPr indent="0" lvl="0" marL="239572" marR="612317" rtl="0" algn="l">
              <a:lnSpc>
                <a:spcPct val="104125"/>
              </a:lnSpc>
              <a:spcBef>
                <a:spcPts val="40"/>
              </a:spcBef>
              <a:spcAft>
                <a:spcPts val="0"/>
              </a:spcAft>
              <a:buNone/>
            </a:pPr>
            <a:r>
              <a:rPr lang="en" sz="900">
                <a:solidFill>
                  <a:schemeClr val="dk1"/>
                </a:solidFill>
                <a:latin typeface="Verdana"/>
                <a:ea typeface="Verdana"/>
                <a:cs typeface="Verdana"/>
                <a:sym typeface="Verdana"/>
              </a:rPr>
              <a:t>✓ Colorado Addendum: </a:t>
            </a:r>
            <a:r>
              <a:rPr lang="en" sz="900" u="sng">
                <a:solidFill>
                  <a:schemeClr val="dk1"/>
                </a:solidFill>
                <a:latin typeface="Verdana"/>
                <a:ea typeface="Verdana"/>
                <a:cs typeface="Verdana"/>
                <a:sym typeface="Verdana"/>
              </a:rPr>
              <a:t>Immunizations </a:t>
            </a:r>
            <a:r>
              <a:rPr b="1" lang="en" sz="900">
                <a:solidFill>
                  <a:schemeClr val="dk1"/>
                </a:solidFill>
                <a:latin typeface="Verdana"/>
                <a:ea typeface="Verdana"/>
                <a:cs typeface="Verdana"/>
                <a:sym typeface="Verdana"/>
              </a:rPr>
              <a:t>(Print or Download, Fill Out, Scan to CampDoc) </a:t>
            </a:r>
            <a:r>
              <a:rPr lang="en" sz="900">
                <a:solidFill>
                  <a:schemeClr val="dk1"/>
                </a:solidFill>
                <a:latin typeface="Verdana"/>
                <a:ea typeface="Verdana"/>
                <a:cs typeface="Verdana"/>
                <a:sym typeface="Verdana"/>
              </a:rPr>
              <a:t>▪ This form does </a:t>
            </a:r>
            <a:r>
              <a:rPr b="1" lang="en" sz="900" u="sng">
                <a:solidFill>
                  <a:schemeClr val="dk1"/>
                </a:solidFill>
                <a:latin typeface="Verdana"/>
                <a:ea typeface="Verdana"/>
                <a:cs typeface="Verdana"/>
                <a:sym typeface="Verdana"/>
              </a:rPr>
              <a:t>not </a:t>
            </a:r>
            <a:r>
              <a:rPr lang="en" sz="900">
                <a:solidFill>
                  <a:schemeClr val="dk1"/>
                </a:solidFill>
                <a:latin typeface="Verdana"/>
                <a:ea typeface="Verdana"/>
                <a:cs typeface="Verdana"/>
                <a:sym typeface="Verdana"/>
              </a:rPr>
              <a:t>need to be signed by a doctor.  </a:t>
            </a:r>
            <a:endParaRPr sz="900">
              <a:solidFill>
                <a:schemeClr val="dk1"/>
              </a:solidFill>
              <a:latin typeface="Verdana"/>
              <a:ea typeface="Verdana"/>
              <a:cs typeface="Verdana"/>
              <a:sym typeface="Verdana"/>
            </a:endParaRPr>
          </a:p>
          <a:p>
            <a:pPr indent="0" lvl="0" marL="239572" rtl="0" algn="l">
              <a:spcBef>
                <a:spcPts val="62"/>
              </a:spcBef>
              <a:spcAft>
                <a:spcPts val="0"/>
              </a:spcAft>
              <a:buNone/>
            </a:pPr>
            <a:r>
              <a:rPr lang="en" sz="900">
                <a:solidFill>
                  <a:schemeClr val="dk1"/>
                </a:solidFill>
                <a:latin typeface="Verdana"/>
                <a:ea typeface="Verdana"/>
                <a:cs typeface="Verdana"/>
                <a:sym typeface="Verdana"/>
              </a:rPr>
              <a:t>✓ Colorado Addendum: Additional Information (Built In To CampDoc) </a:t>
            </a:r>
            <a:endParaRPr sz="900">
              <a:solidFill>
                <a:schemeClr val="dk1"/>
              </a:solidFill>
              <a:latin typeface="Verdana"/>
              <a:ea typeface="Verdana"/>
              <a:cs typeface="Verdana"/>
              <a:sym typeface="Verdana"/>
            </a:endParaRPr>
          </a:p>
          <a:p>
            <a:pPr indent="0" lvl="0" marL="239572" marR="903884" rtl="0" algn="l">
              <a:lnSpc>
                <a:spcPct val="104125"/>
              </a:lnSpc>
              <a:spcBef>
                <a:spcPts val="100"/>
              </a:spcBef>
              <a:spcAft>
                <a:spcPts val="0"/>
              </a:spcAft>
              <a:buNone/>
            </a:pPr>
            <a:r>
              <a:rPr lang="en" sz="900">
                <a:solidFill>
                  <a:schemeClr val="dk1"/>
                </a:solidFill>
                <a:latin typeface="Verdana"/>
                <a:ea typeface="Verdana"/>
                <a:cs typeface="Verdana"/>
                <a:sym typeface="Verdana"/>
              </a:rPr>
              <a:t>✓ Colorado Addendum: Contract to Carry (only for youth carrying emergency meds) </a:t>
            </a:r>
            <a:endParaRPr sz="900">
              <a:solidFill>
                <a:schemeClr val="dk1"/>
              </a:solidFill>
              <a:latin typeface="Verdana"/>
              <a:ea typeface="Verdana"/>
              <a:cs typeface="Verdana"/>
              <a:sym typeface="Verdana"/>
            </a:endParaRPr>
          </a:p>
          <a:p>
            <a:pPr indent="0" lvl="0" marL="239572" marR="903884" rtl="0" algn="l">
              <a:lnSpc>
                <a:spcPct val="104125"/>
              </a:lnSpc>
              <a:spcBef>
                <a:spcPts val="100"/>
              </a:spcBef>
              <a:spcAft>
                <a:spcPts val="0"/>
              </a:spcAft>
              <a:buNone/>
            </a:pPr>
            <a:r>
              <a:rPr lang="en" sz="900">
                <a:solidFill>
                  <a:schemeClr val="dk1"/>
                </a:solidFill>
                <a:latin typeface="Verdana"/>
                <a:ea typeface="Verdana"/>
                <a:cs typeface="Verdana"/>
                <a:sym typeface="Verdana"/>
              </a:rPr>
              <a:t>✓ Special Diet Request </a:t>
            </a:r>
            <a:r>
              <a:rPr lang="en" sz="900" u="sng">
                <a:solidFill>
                  <a:schemeClr val="dk1"/>
                </a:solidFill>
                <a:latin typeface="Verdana"/>
                <a:ea typeface="Verdana"/>
                <a:cs typeface="Verdana"/>
                <a:sym typeface="Verdana"/>
              </a:rPr>
              <a:t>Form </a:t>
            </a:r>
            <a:r>
              <a:rPr lang="en" sz="900">
                <a:solidFill>
                  <a:schemeClr val="dk1"/>
                </a:solidFill>
                <a:latin typeface="Verdana"/>
                <a:ea typeface="Verdana"/>
                <a:cs typeface="Verdana"/>
                <a:sym typeface="Verdana"/>
              </a:rPr>
              <a:t>– If applicable </a:t>
            </a:r>
            <a:endParaRPr sz="900">
              <a:solidFill>
                <a:schemeClr val="dk1"/>
              </a:solidFill>
              <a:latin typeface="Verdana"/>
              <a:ea typeface="Verdana"/>
              <a:cs typeface="Verdana"/>
              <a:sym typeface="Verdana"/>
            </a:endParaRPr>
          </a:p>
          <a:p>
            <a:pPr indent="0" lvl="0" marL="0" rtl="0" algn="l">
              <a:spcBef>
                <a:spcPts val="0"/>
              </a:spcBef>
              <a:spcAft>
                <a:spcPts val="0"/>
              </a:spcAft>
              <a:buNone/>
            </a:pPr>
            <a:r>
              <a:t/>
            </a:r>
            <a:endParaRPr b="1" sz="1000">
              <a:solidFill>
                <a:schemeClr val="dk1"/>
              </a:solidFill>
              <a:latin typeface="Verdana"/>
              <a:ea typeface="Verdana"/>
              <a:cs typeface="Verdana"/>
              <a:sym typeface="Verdana"/>
            </a:endParaRPr>
          </a:p>
          <a:p>
            <a:pPr indent="0" lvl="0" marL="0" rtl="0" algn="l">
              <a:spcBef>
                <a:spcPts val="500"/>
              </a:spcBef>
              <a:spcAft>
                <a:spcPts val="0"/>
              </a:spcAft>
              <a:buNone/>
            </a:pPr>
            <a:r>
              <a:t/>
            </a:r>
            <a:endParaRPr sz="500">
              <a:solidFill>
                <a:schemeClr val="dk1"/>
              </a:solidFill>
              <a:latin typeface="Verdana"/>
              <a:ea typeface="Verdana"/>
              <a:cs typeface="Verdana"/>
              <a:sym typeface="Verdana"/>
            </a:endParaRPr>
          </a:p>
          <a:p>
            <a:pPr indent="0" lvl="0" marL="0" rtl="0" algn="l">
              <a:spcBef>
                <a:spcPts val="500"/>
              </a:spcBef>
              <a:spcAft>
                <a:spcPts val="0"/>
              </a:spcAft>
              <a:buNone/>
            </a:pPr>
            <a:r>
              <a:t/>
            </a:r>
            <a:endParaRPr>
              <a:solidFill>
                <a:schemeClr val="dk1"/>
              </a:solidFill>
              <a:latin typeface="Verdana"/>
              <a:ea typeface="Verdana"/>
              <a:cs typeface="Verdana"/>
              <a:sym typeface="Verdana"/>
            </a:endParaRPr>
          </a:p>
        </p:txBody>
      </p:sp>
      <p:sp>
        <p:nvSpPr>
          <p:cNvPr id="172" name="Google Shape;172;p25"/>
          <p:cNvSpPr txBox="1"/>
          <p:nvPr/>
        </p:nvSpPr>
        <p:spPr>
          <a:xfrm>
            <a:off x="4306650" y="935275"/>
            <a:ext cx="4218600" cy="2185800"/>
          </a:xfrm>
          <a:prstGeom prst="rect">
            <a:avLst/>
          </a:prstGeom>
          <a:noFill/>
          <a:ln>
            <a:noFill/>
          </a:ln>
        </p:spPr>
        <p:txBody>
          <a:bodyPr anchorCtr="0" anchor="t" bIns="91425" lIns="91425" spcFirstLastPara="1" rIns="91425" wrap="square" tIns="91425">
            <a:spAutoFit/>
          </a:bodyPr>
          <a:lstStyle/>
          <a:p>
            <a:pPr indent="0" lvl="0" marL="304" rtl="0" algn="l">
              <a:spcBef>
                <a:spcPts val="856"/>
              </a:spcBef>
              <a:spcAft>
                <a:spcPts val="0"/>
              </a:spcAft>
              <a:buNone/>
            </a:pPr>
            <a:r>
              <a:rPr b="1" lang="en" sz="1200">
                <a:solidFill>
                  <a:schemeClr val="dk1"/>
                </a:solidFill>
                <a:latin typeface="Verdana"/>
                <a:ea typeface="Verdana"/>
                <a:cs typeface="Verdana"/>
                <a:sym typeface="Verdana"/>
              </a:rPr>
              <a:t>Adult Camper Checklist</a:t>
            </a:r>
            <a:r>
              <a:rPr b="1" lang="en" sz="1000">
                <a:solidFill>
                  <a:schemeClr val="dk1"/>
                </a:solidFill>
                <a:latin typeface="Verdana"/>
                <a:ea typeface="Verdana"/>
                <a:cs typeface="Verdana"/>
                <a:sym typeface="Verdana"/>
              </a:rPr>
              <a:t> </a:t>
            </a:r>
            <a:endParaRPr b="1" sz="1000">
              <a:solidFill>
                <a:schemeClr val="dk1"/>
              </a:solidFill>
              <a:latin typeface="Verdana"/>
              <a:ea typeface="Verdana"/>
              <a:cs typeface="Verdana"/>
              <a:sym typeface="Verdana"/>
            </a:endParaRPr>
          </a:p>
          <a:p>
            <a:pPr indent="0" lvl="0" marL="239572" rtl="0" algn="l">
              <a:spcBef>
                <a:spcPts val="904"/>
              </a:spcBef>
              <a:spcAft>
                <a:spcPts val="0"/>
              </a:spcAft>
              <a:buNone/>
            </a:pPr>
            <a:r>
              <a:rPr lang="en" sz="1000">
                <a:solidFill>
                  <a:schemeClr val="dk1"/>
                </a:solidFill>
                <a:latin typeface="Verdana"/>
                <a:ea typeface="Verdana"/>
                <a:cs typeface="Verdana"/>
                <a:sym typeface="Verdana"/>
              </a:rPr>
              <a:t>✓ BSA Medical Form Parts A &amp; B</a:t>
            </a:r>
            <a:r>
              <a:rPr i="1" lang="en" sz="1000">
                <a:solidFill>
                  <a:schemeClr val="dk1"/>
                </a:solidFill>
                <a:latin typeface="Verdana"/>
                <a:ea typeface="Verdana"/>
                <a:cs typeface="Verdana"/>
                <a:sym typeface="Verdana"/>
              </a:rPr>
              <a:t> </a:t>
            </a:r>
            <a:endParaRPr i="1" sz="1000">
              <a:solidFill>
                <a:schemeClr val="dk1"/>
              </a:solidFill>
              <a:latin typeface="Verdana"/>
              <a:ea typeface="Verdana"/>
              <a:cs typeface="Verdana"/>
              <a:sym typeface="Verdana"/>
            </a:endParaRPr>
          </a:p>
          <a:p>
            <a:pPr indent="0" lvl="0" marL="239572" marR="1272235" rtl="0" algn="l">
              <a:lnSpc>
                <a:spcPct val="104125"/>
              </a:lnSpc>
              <a:spcBef>
                <a:spcPts val="62"/>
              </a:spcBef>
              <a:spcAft>
                <a:spcPts val="0"/>
              </a:spcAft>
              <a:buNone/>
            </a:pPr>
            <a:r>
              <a:rPr lang="en" sz="1000">
                <a:solidFill>
                  <a:schemeClr val="dk1"/>
                </a:solidFill>
                <a:latin typeface="Verdana"/>
                <a:ea typeface="Verdana"/>
                <a:cs typeface="Verdana"/>
                <a:sym typeface="Verdana"/>
              </a:rPr>
              <a:t>✓ Copy of Insurance Card (front and back) (Upload photo or scan to CampDoc) </a:t>
            </a:r>
            <a:endParaRPr sz="1000">
              <a:solidFill>
                <a:schemeClr val="dk1"/>
              </a:solidFill>
              <a:latin typeface="Verdana"/>
              <a:ea typeface="Verdana"/>
              <a:cs typeface="Verdana"/>
              <a:sym typeface="Verdana"/>
            </a:endParaRPr>
          </a:p>
          <a:p>
            <a:pPr indent="0" lvl="0" marL="696772" marR="1272235" rtl="0" algn="l">
              <a:lnSpc>
                <a:spcPct val="104125"/>
              </a:lnSpc>
              <a:spcBef>
                <a:spcPts val="62"/>
              </a:spcBef>
              <a:spcAft>
                <a:spcPts val="0"/>
              </a:spcAft>
              <a:buNone/>
            </a:pPr>
            <a:r>
              <a:rPr lang="en" sz="1000">
                <a:solidFill>
                  <a:schemeClr val="dk1"/>
                </a:solidFill>
                <a:latin typeface="Verdana"/>
                <a:ea typeface="Verdana"/>
                <a:cs typeface="Verdana"/>
                <a:sym typeface="Verdana"/>
              </a:rPr>
              <a:t>o </a:t>
            </a:r>
            <a:r>
              <a:rPr i="1" lang="en" sz="1000">
                <a:solidFill>
                  <a:schemeClr val="dk1"/>
                </a:solidFill>
                <a:latin typeface="Verdana"/>
                <a:ea typeface="Verdana"/>
                <a:cs typeface="Verdana"/>
                <a:sym typeface="Verdana"/>
              </a:rPr>
              <a:t>For </a:t>
            </a:r>
            <a:r>
              <a:rPr i="1" lang="en" sz="1000">
                <a:solidFill>
                  <a:schemeClr val="dk1"/>
                </a:solidFill>
                <a:latin typeface="Verdana"/>
                <a:ea typeface="Verdana"/>
                <a:cs typeface="Verdana"/>
                <a:sym typeface="Verdana"/>
              </a:rPr>
              <a:t>Tricare</a:t>
            </a:r>
            <a:r>
              <a:rPr i="1" lang="en" sz="1000">
                <a:solidFill>
                  <a:schemeClr val="dk1"/>
                </a:solidFill>
                <a:latin typeface="Verdana"/>
                <a:ea typeface="Verdana"/>
                <a:cs typeface="Verdana"/>
                <a:sym typeface="Verdana"/>
              </a:rPr>
              <a:t> please submit a </a:t>
            </a:r>
            <a:r>
              <a:rPr i="1" lang="en" sz="1000" u="sng">
                <a:solidFill>
                  <a:schemeClr val="dk1"/>
                </a:solidFill>
                <a:latin typeface="Verdana"/>
                <a:ea typeface="Verdana"/>
                <a:cs typeface="Verdana"/>
                <a:sym typeface="Verdana"/>
              </a:rPr>
              <a:t>Proof of Coverage letter</a:t>
            </a:r>
            <a:r>
              <a:rPr i="1" lang="en" sz="1000">
                <a:solidFill>
                  <a:schemeClr val="dk1"/>
                </a:solidFill>
                <a:latin typeface="Verdana"/>
                <a:ea typeface="Verdana"/>
                <a:cs typeface="Verdana"/>
                <a:sym typeface="Verdana"/>
              </a:rPr>
              <a:t>.  </a:t>
            </a:r>
            <a:endParaRPr i="1" sz="1000">
              <a:solidFill>
                <a:schemeClr val="dk1"/>
              </a:solidFill>
              <a:latin typeface="Verdana"/>
              <a:ea typeface="Verdana"/>
              <a:cs typeface="Verdana"/>
              <a:sym typeface="Verdana"/>
            </a:endParaRPr>
          </a:p>
          <a:p>
            <a:pPr indent="0" lvl="0" marL="239572" rtl="0" algn="l">
              <a:spcBef>
                <a:spcPts val="50"/>
              </a:spcBef>
              <a:spcAft>
                <a:spcPts val="0"/>
              </a:spcAft>
              <a:buNone/>
            </a:pPr>
            <a:r>
              <a:rPr lang="en" sz="1000">
                <a:solidFill>
                  <a:schemeClr val="dk1"/>
                </a:solidFill>
                <a:latin typeface="Verdana"/>
                <a:ea typeface="Verdana"/>
                <a:cs typeface="Verdana"/>
                <a:sym typeface="Verdana"/>
              </a:rPr>
              <a:t>✓ Youth Protection Training Certificate – Upload to CampDoc </a:t>
            </a:r>
            <a:endParaRPr sz="1000">
              <a:solidFill>
                <a:schemeClr val="dk1"/>
              </a:solidFill>
              <a:latin typeface="Verdana"/>
              <a:ea typeface="Verdana"/>
              <a:cs typeface="Verdana"/>
              <a:sym typeface="Verdana"/>
            </a:endParaRPr>
          </a:p>
          <a:p>
            <a:pPr indent="0" lvl="0" marL="239572" rtl="0" algn="l">
              <a:spcBef>
                <a:spcPts val="112"/>
              </a:spcBef>
              <a:spcAft>
                <a:spcPts val="0"/>
              </a:spcAft>
              <a:buNone/>
            </a:pPr>
            <a:r>
              <a:rPr lang="en" sz="1000">
                <a:solidFill>
                  <a:schemeClr val="dk1"/>
                </a:solidFill>
                <a:latin typeface="Verdana"/>
                <a:ea typeface="Verdana"/>
                <a:cs typeface="Verdana"/>
                <a:sym typeface="Verdana"/>
              </a:rPr>
              <a:t>✓ BSA Membership verification – Upload to CampDoc </a:t>
            </a:r>
            <a:endParaRPr sz="1000">
              <a:solidFill>
                <a:schemeClr val="dk1"/>
              </a:solidFill>
              <a:latin typeface="Verdana"/>
              <a:ea typeface="Verdana"/>
              <a:cs typeface="Verdana"/>
              <a:sym typeface="Verdana"/>
            </a:endParaRPr>
          </a:p>
          <a:p>
            <a:pPr indent="0" lvl="0" marL="239572" rtl="0" algn="l">
              <a:spcBef>
                <a:spcPts val="100"/>
              </a:spcBef>
              <a:spcAft>
                <a:spcPts val="0"/>
              </a:spcAft>
              <a:buNone/>
            </a:pPr>
            <a:r>
              <a:rPr lang="en" sz="1000">
                <a:solidFill>
                  <a:schemeClr val="dk1"/>
                </a:solidFill>
                <a:latin typeface="Verdana"/>
                <a:ea typeface="Verdana"/>
                <a:cs typeface="Verdana"/>
                <a:sym typeface="Verdana"/>
              </a:rPr>
              <a:t>✓ Special Diet Request </a:t>
            </a:r>
            <a:r>
              <a:rPr lang="en" sz="1000" u="sng">
                <a:solidFill>
                  <a:schemeClr val="dk1"/>
                </a:solidFill>
                <a:latin typeface="Verdana"/>
                <a:ea typeface="Verdana"/>
                <a:cs typeface="Verdana"/>
                <a:sym typeface="Verdana"/>
              </a:rPr>
              <a:t>Form </a:t>
            </a:r>
            <a:r>
              <a:rPr lang="en" sz="1000">
                <a:solidFill>
                  <a:schemeClr val="dk1"/>
                </a:solidFill>
                <a:latin typeface="Verdana"/>
                <a:ea typeface="Verdana"/>
                <a:cs typeface="Verdana"/>
                <a:sym typeface="Verdana"/>
              </a:rPr>
              <a:t>– If applicable</a:t>
            </a:r>
            <a:r>
              <a:rPr lang="en" sz="1200">
                <a:solidFill>
                  <a:schemeClr val="dk1"/>
                </a:solidFill>
                <a:latin typeface="Verdana"/>
                <a:ea typeface="Verdana"/>
                <a:cs typeface="Verdana"/>
                <a:sym typeface="Verdana"/>
              </a:rPr>
              <a:t>  </a:t>
            </a:r>
            <a:endParaRPr b="1" sz="1000">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6"/>
          <p:cNvPicPr preferRelativeResize="0"/>
          <p:nvPr/>
        </p:nvPicPr>
        <p:blipFill rotWithShape="1">
          <a:blip r:embed="rId3">
            <a:alphaModFix/>
          </a:blip>
          <a:srcRect b="0" l="0" r="-7480" t="6129"/>
          <a:stretch/>
        </p:blipFill>
        <p:spPr>
          <a:xfrm>
            <a:off x="0" y="4119400"/>
            <a:ext cx="9829300" cy="1024100"/>
          </a:xfrm>
          <a:prstGeom prst="rect">
            <a:avLst/>
          </a:prstGeom>
          <a:noFill/>
          <a:ln>
            <a:noFill/>
          </a:ln>
        </p:spPr>
      </p:pic>
      <p:pic>
        <p:nvPicPr>
          <p:cNvPr id="178" name="Google Shape;178;p26"/>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79" name="Google Shape;179;p26"/>
          <p:cNvSpPr txBox="1"/>
          <p:nvPr/>
        </p:nvSpPr>
        <p:spPr>
          <a:xfrm>
            <a:off x="353400" y="387450"/>
            <a:ext cx="4218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0"/>
              </a:spcBef>
              <a:spcAft>
                <a:spcPts val="600"/>
              </a:spcAft>
              <a:buNone/>
            </a:pPr>
            <a:r>
              <a:rPr lang="en" sz="2000">
                <a:solidFill>
                  <a:schemeClr val="dk1"/>
                </a:solidFill>
              </a:rPr>
              <a:t>What to Bring</a:t>
            </a:r>
            <a:endParaRPr/>
          </a:p>
        </p:txBody>
      </p:sp>
      <p:sp>
        <p:nvSpPr>
          <p:cNvPr id="180" name="Google Shape;180;p26"/>
          <p:cNvSpPr txBox="1"/>
          <p:nvPr/>
        </p:nvSpPr>
        <p:spPr>
          <a:xfrm>
            <a:off x="534050" y="1266150"/>
            <a:ext cx="1956900" cy="3200100"/>
          </a:xfrm>
          <a:prstGeom prst="rect">
            <a:avLst/>
          </a:prstGeom>
          <a:noFill/>
          <a:ln>
            <a:noFill/>
          </a:ln>
        </p:spPr>
        <p:txBody>
          <a:bodyPr anchorCtr="0" anchor="t" bIns="91425" lIns="91425" spcFirstLastPara="1" rIns="91425" wrap="square" tIns="91425">
            <a:noAutofit/>
          </a:bodyPr>
          <a:lstStyle/>
          <a:p>
            <a:pPr indent="0" lvl="0" marL="0" rtl="0" algn="l">
              <a:lnSpc>
                <a:spcPct val="114166"/>
              </a:lnSpc>
              <a:spcBef>
                <a:spcPts val="0"/>
              </a:spcBef>
              <a:spcAft>
                <a:spcPts val="0"/>
              </a:spcAft>
              <a:buClr>
                <a:schemeClr val="dk1"/>
              </a:buClr>
              <a:buSzPts val="1100"/>
              <a:buFont typeface="Arial"/>
              <a:buNone/>
            </a:pPr>
            <a:r>
              <a:rPr b="1" lang="en" sz="1200">
                <a:solidFill>
                  <a:schemeClr val="dk1"/>
                </a:solidFill>
                <a:latin typeface="Verdana"/>
                <a:ea typeface="Verdana"/>
                <a:cs typeface="Verdana"/>
                <a:sym typeface="Verdana"/>
              </a:rPr>
              <a:t>Camp Chairs </a:t>
            </a:r>
            <a:endParaRPr b="1" sz="1200">
              <a:solidFill>
                <a:schemeClr val="dk1"/>
              </a:solidFill>
              <a:latin typeface="Verdana"/>
              <a:ea typeface="Verdana"/>
              <a:cs typeface="Verdana"/>
              <a:sym typeface="Verdana"/>
            </a:endParaRPr>
          </a:p>
          <a:p>
            <a:pPr indent="0" lvl="0" marL="0" rtl="0" algn="l">
              <a:lnSpc>
                <a:spcPct val="114166"/>
              </a:lnSpc>
              <a:spcBef>
                <a:spcPts val="0"/>
              </a:spcBef>
              <a:spcAft>
                <a:spcPts val="0"/>
              </a:spcAft>
              <a:buClr>
                <a:schemeClr val="dk1"/>
              </a:buClr>
              <a:buSzPts val="1100"/>
              <a:buFont typeface="Arial"/>
              <a:buNone/>
            </a:pPr>
            <a:r>
              <a:rPr b="1" lang="en" sz="1200">
                <a:solidFill>
                  <a:schemeClr val="dk1"/>
                </a:solidFill>
                <a:latin typeface="Verdana"/>
                <a:ea typeface="Verdana"/>
                <a:cs typeface="Verdana"/>
                <a:sym typeface="Verdana"/>
              </a:rPr>
              <a:t>10 Essentials</a:t>
            </a:r>
            <a:endParaRPr b="1" sz="1200">
              <a:solidFill>
                <a:schemeClr val="dk1"/>
              </a:solidFill>
              <a:latin typeface="Verdana"/>
              <a:ea typeface="Verdana"/>
              <a:cs typeface="Verdana"/>
              <a:sym typeface="Verdana"/>
            </a:endParaRPr>
          </a:p>
          <a:p>
            <a:pPr indent="0" lvl="0" marL="0" rtl="0" algn="l">
              <a:lnSpc>
                <a:spcPct val="114166"/>
              </a:lnSpc>
              <a:spcBef>
                <a:spcPts val="0"/>
              </a:spcBef>
              <a:spcAft>
                <a:spcPts val="0"/>
              </a:spcAft>
              <a:buClr>
                <a:schemeClr val="dk1"/>
              </a:buClr>
              <a:buSzPts val="1100"/>
              <a:buFont typeface="Arial"/>
              <a:buNone/>
            </a:pPr>
            <a:r>
              <a:rPr b="1" lang="en" sz="1200">
                <a:solidFill>
                  <a:schemeClr val="dk1"/>
                </a:solidFill>
                <a:latin typeface="Verdana"/>
                <a:ea typeface="Verdana"/>
                <a:cs typeface="Verdana"/>
                <a:sym typeface="Verdana"/>
              </a:rPr>
              <a:t>Sunscreen</a:t>
            </a:r>
            <a:endParaRPr b="1" sz="1200">
              <a:solidFill>
                <a:schemeClr val="dk1"/>
              </a:solidFill>
              <a:latin typeface="Verdana"/>
              <a:ea typeface="Verdana"/>
              <a:cs typeface="Verdana"/>
              <a:sym typeface="Verdana"/>
            </a:endParaRPr>
          </a:p>
          <a:p>
            <a:pPr indent="0" lvl="0" marL="0" rtl="0" algn="l">
              <a:lnSpc>
                <a:spcPct val="114166"/>
              </a:lnSpc>
              <a:spcBef>
                <a:spcPts val="0"/>
              </a:spcBef>
              <a:spcAft>
                <a:spcPts val="0"/>
              </a:spcAft>
              <a:buClr>
                <a:schemeClr val="dk1"/>
              </a:buClr>
              <a:buSzPts val="1100"/>
              <a:buFont typeface="Arial"/>
              <a:buNone/>
            </a:pPr>
            <a:r>
              <a:rPr b="1" lang="en" sz="1200">
                <a:solidFill>
                  <a:schemeClr val="dk1"/>
                </a:solidFill>
                <a:latin typeface="Verdana"/>
                <a:ea typeface="Verdana"/>
                <a:cs typeface="Verdana"/>
                <a:sym typeface="Verdana"/>
              </a:rPr>
              <a:t>Snacks</a:t>
            </a:r>
            <a:endParaRPr b="1" sz="1200">
              <a:solidFill>
                <a:schemeClr val="dk1"/>
              </a:solidFill>
              <a:latin typeface="Verdana"/>
              <a:ea typeface="Verdana"/>
              <a:cs typeface="Verdana"/>
              <a:sym typeface="Verdana"/>
            </a:endParaRPr>
          </a:p>
          <a:p>
            <a:pPr indent="0" lvl="0" marL="0" rtl="0" algn="l">
              <a:lnSpc>
                <a:spcPct val="114166"/>
              </a:lnSpc>
              <a:spcBef>
                <a:spcPts val="0"/>
              </a:spcBef>
              <a:spcAft>
                <a:spcPts val="0"/>
              </a:spcAft>
              <a:buClr>
                <a:schemeClr val="dk1"/>
              </a:buClr>
              <a:buSzPts val="1100"/>
              <a:buFont typeface="Arial"/>
              <a:buNone/>
            </a:pPr>
            <a:r>
              <a:rPr b="1" lang="en" sz="1200">
                <a:solidFill>
                  <a:schemeClr val="dk1"/>
                </a:solidFill>
                <a:latin typeface="Verdana"/>
                <a:ea typeface="Verdana"/>
                <a:cs typeface="Verdana"/>
                <a:sym typeface="Verdana"/>
              </a:rPr>
              <a:t>Water Bottles</a:t>
            </a:r>
            <a:endParaRPr b="1" sz="1200">
              <a:solidFill>
                <a:schemeClr val="dk1"/>
              </a:solidFill>
              <a:latin typeface="Verdana"/>
              <a:ea typeface="Verdana"/>
              <a:cs typeface="Verdana"/>
              <a:sym typeface="Verdana"/>
            </a:endParaRPr>
          </a:p>
          <a:p>
            <a:pPr indent="0" lvl="0" marL="0" rtl="0" algn="l">
              <a:lnSpc>
                <a:spcPct val="114166"/>
              </a:lnSpc>
              <a:spcBef>
                <a:spcPts val="0"/>
              </a:spcBef>
              <a:spcAft>
                <a:spcPts val="0"/>
              </a:spcAft>
              <a:buClr>
                <a:schemeClr val="dk1"/>
              </a:buClr>
              <a:buSzPts val="1100"/>
              <a:buFont typeface="Arial"/>
              <a:buNone/>
            </a:pPr>
            <a:r>
              <a:rPr b="1" lang="en" sz="1200">
                <a:solidFill>
                  <a:schemeClr val="dk1"/>
                </a:solidFill>
                <a:latin typeface="Verdana"/>
                <a:ea typeface="Verdana"/>
                <a:cs typeface="Verdana"/>
                <a:sym typeface="Verdana"/>
              </a:rPr>
              <a:t>Rain Gear</a:t>
            </a:r>
            <a:endParaRPr b="1" sz="1200">
              <a:solidFill>
                <a:schemeClr val="dk1"/>
              </a:solidFill>
              <a:latin typeface="Verdana"/>
              <a:ea typeface="Verdana"/>
              <a:cs typeface="Verdana"/>
              <a:sym typeface="Verdana"/>
            </a:endParaRPr>
          </a:p>
          <a:p>
            <a:pPr indent="0" lvl="0" marL="0" rtl="0" algn="l">
              <a:lnSpc>
                <a:spcPct val="114166"/>
              </a:lnSpc>
              <a:spcBef>
                <a:spcPts val="0"/>
              </a:spcBef>
              <a:spcAft>
                <a:spcPts val="0"/>
              </a:spcAft>
              <a:buClr>
                <a:schemeClr val="dk1"/>
              </a:buClr>
              <a:buSzPts val="1100"/>
              <a:buFont typeface="Arial"/>
              <a:buNone/>
            </a:pPr>
            <a:r>
              <a:rPr b="1" lang="en" sz="1200">
                <a:solidFill>
                  <a:schemeClr val="dk1"/>
                </a:solidFill>
                <a:latin typeface="Verdana"/>
                <a:ea typeface="Verdana"/>
                <a:cs typeface="Verdana"/>
                <a:sym typeface="Verdana"/>
              </a:rPr>
              <a:t>Day Packs</a:t>
            </a:r>
            <a:endParaRPr b="1" sz="1200">
              <a:solidFill>
                <a:schemeClr val="dk1"/>
              </a:solidFill>
              <a:latin typeface="Verdana"/>
              <a:ea typeface="Verdana"/>
              <a:cs typeface="Verdana"/>
              <a:sym typeface="Verdana"/>
            </a:endParaRPr>
          </a:p>
          <a:p>
            <a:pPr indent="0" lvl="0" marL="0" rtl="0" algn="l">
              <a:lnSpc>
                <a:spcPct val="114166"/>
              </a:lnSpc>
              <a:spcBef>
                <a:spcPts val="0"/>
              </a:spcBef>
              <a:spcAft>
                <a:spcPts val="0"/>
              </a:spcAft>
              <a:buClr>
                <a:schemeClr val="dk1"/>
              </a:buClr>
              <a:buSzPts val="1100"/>
              <a:buFont typeface="Arial"/>
              <a:buNone/>
            </a:pPr>
            <a:r>
              <a:rPr b="1" lang="en" sz="1200">
                <a:solidFill>
                  <a:schemeClr val="dk1"/>
                </a:solidFill>
                <a:latin typeface="Verdana"/>
                <a:ea typeface="Verdana"/>
                <a:cs typeface="Verdana"/>
                <a:sym typeface="Verdana"/>
              </a:rPr>
              <a:t>Extra Layers</a:t>
            </a:r>
            <a:endParaRPr>
              <a:solidFill>
                <a:schemeClr val="dk1"/>
              </a:solidFill>
              <a:latin typeface="Verdana"/>
              <a:ea typeface="Verdana"/>
              <a:cs typeface="Verdana"/>
              <a:sym typeface="Verdana"/>
            </a:endParaRPr>
          </a:p>
        </p:txBody>
      </p:sp>
      <p:sp>
        <p:nvSpPr>
          <p:cNvPr id="181" name="Google Shape;181;p26"/>
          <p:cNvSpPr txBox="1"/>
          <p:nvPr/>
        </p:nvSpPr>
        <p:spPr>
          <a:xfrm>
            <a:off x="7037400" y="4743300"/>
            <a:ext cx="210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ColoradoJamboree.com</a:t>
            </a:r>
            <a:endParaRPr>
              <a:solidFill>
                <a:schemeClr val="accent4"/>
              </a:solidFill>
            </a:endParaRPr>
          </a:p>
        </p:txBody>
      </p:sp>
      <p:pic>
        <p:nvPicPr>
          <p:cNvPr id="182" name="Google Shape;182;p26"/>
          <p:cNvPicPr preferRelativeResize="0"/>
          <p:nvPr/>
        </p:nvPicPr>
        <p:blipFill>
          <a:blip r:embed="rId5">
            <a:alphaModFix/>
          </a:blip>
          <a:stretch>
            <a:fillRect/>
          </a:stretch>
        </p:blipFill>
        <p:spPr>
          <a:xfrm>
            <a:off x="3427347" y="223400"/>
            <a:ext cx="3037150" cy="3956050"/>
          </a:xfrm>
          <a:prstGeom prst="rect">
            <a:avLst/>
          </a:prstGeom>
          <a:noFill/>
          <a:ln>
            <a:noFill/>
          </a:ln>
        </p:spPr>
      </p:pic>
      <p:pic>
        <p:nvPicPr>
          <p:cNvPr id="183" name="Google Shape;183;p26"/>
          <p:cNvPicPr preferRelativeResize="0"/>
          <p:nvPr/>
        </p:nvPicPr>
        <p:blipFill>
          <a:blip r:embed="rId6">
            <a:alphaModFix/>
          </a:blip>
          <a:stretch>
            <a:fillRect/>
          </a:stretch>
        </p:blipFill>
        <p:spPr>
          <a:xfrm>
            <a:off x="3972950" y="2849500"/>
            <a:ext cx="533600" cy="400200"/>
          </a:xfrm>
          <a:prstGeom prst="rect">
            <a:avLst/>
          </a:prstGeom>
          <a:noFill/>
          <a:ln>
            <a:noFill/>
          </a:ln>
        </p:spPr>
      </p:pic>
      <p:pic>
        <p:nvPicPr>
          <p:cNvPr id="184" name="Google Shape;184;p26"/>
          <p:cNvPicPr preferRelativeResize="0"/>
          <p:nvPr/>
        </p:nvPicPr>
        <p:blipFill>
          <a:blip r:embed="rId6">
            <a:alphaModFix/>
          </a:blip>
          <a:stretch>
            <a:fillRect/>
          </a:stretch>
        </p:blipFill>
        <p:spPr>
          <a:xfrm>
            <a:off x="5244700" y="3530050"/>
            <a:ext cx="533600" cy="400200"/>
          </a:xfrm>
          <a:prstGeom prst="rect">
            <a:avLst/>
          </a:prstGeom>
          <a:noFill/>
          <a:ln>
            <a:noFill/>
          </a:ln>
        </p:spPr>
      </p:pic>
      <p:sp>
        <p:nvSpPr>
          <p:cNvPr id="185" name="Google Shape;185;p26"/>
          <p:cNvSpPr txBox="1"/>
          <p:nvPr/>
        </p:nvSpPr>
        <p:spPr>
          <a:xfrm>
            <a:off x="6606400" y="1079600"/>
            <a:ext cx="1956900" cy="3200100"/>
          </a:xfrm>
          <a:prstGeom prst="rect">
            <a:avLst/>
          </a:prstGeom>
          <a:noFill/>
          <a:ln>
            <a:noFill/>
          </a:ln>
        </p:spPr>
        <p:txBody>
          <a:bodyPr anchorCtr="0" anchor="t" bIns="91425" lIns="91425" spcFirstLastPara="1" rIns="91425" wrap="square" tIns="91425">
            <a:noAutofit/>
          </a:bodyPr>
          <a:lstStyle/>
          <a:p>
            <a:pPr indent="0" lvl="0" marL="0" rtl="0" algn="l">
              <a:lnSpc>
                <a:spcPct val="114166"/>
              </a:lnSpc>
              <a:spcBef>
                <a:spcPts val="0"/>
              </a:spcBef>
              <a:spcAft>
                <a:spcPts val="0"/>
              </a:spcAft>
              <a:buClr>
                <a:schemeClr val="dk1"/>
              </a:buClr>
              <a:buSzPts val="1100"/>
              <a:buFont typeface="Arial"/>
              <a:buNone/>
            </a:pPr>
            <a:r>
              <a:rPr b="1" lang="en" sz="1200">
                <a:solidFill>
                  <a:schemeClr val="dk1"/>
                </a:solidFill>
                <a:latin typeface="Verdana"/>
                <a:ea typeface="Verdana"/>
                <a:cs typeface="Verdana"/>
                <a:sym typeface="Verdana"/>
              </a:rPr>
              <a:t>DO NOT BRING:</a:t>
            </a:r>
            <a:endParaRPr b="1" sz="1200">
              <a:solidFill>
                <a:schemeClr val="dk1"/>
              </a:solidFill>
              <a:latin typeface="Verdana"/>
              <a:ea typeface="Verdana"/>
              <a:cs typeface="Verdana"/>
              <a:sym typeface="Verdana"/>
            </a:endParaRPr>
          </a:p>
          <a:p>
            <a:pPr indent="0" lvl="0" marL="0" rtl="0" algn="l">
              <a:lnSpc>
                <a:spcPct val="114166"/>
              </a:lnSpc>
              <a:spcBef>
                <a:spcPts val="0"/>
              </a:spcBef>
              <a:spcAft>
                <a:spcPts val="0"/>
              </a:spcAft>
              <a:buClr>
                <a:schemeClr val="dk1"/>
              </a:buClr>
              <a:buSzPts val="1100"/>
              <a:buFont typeface="Arial"/>
              <a:buNone/>
            </a:pPr>
            <a:r>
              <a:rPr b="1" lang="en" sz="1200">
                <a:solidFill>
                  <a:schemeClr val="dk1"/>
                </a:solidFill>
                <a:latin typeface="Verdana"/>
                <a:ea typeface="Verdana"/>
                <a:cs typeface="Verdana"/>
                <a:sym typeface="Verdana"/>
              </a:rPr>
              <a:t>Knives, guns, nor matches/firestarter</a:t>
            </a:r>
            <a:endParaRPr b="1" sz="1200">
              <a:solidFill>
                <a:schemeClr val="dk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id="190" name="Google Shape;190;p27"/>
          <p:cNvPicPr preferRelativeResize="0"/>
          <p:nvPr/>
        </p:nvPicPr>
        <p:blipFill rotWithShape="1">
          <a:blip r:embed="rId3">
            <a:alphaModFix/>
          </a:blip>
          <a:srcRect b="0" l="0" r="-7480" t="6129"/>
          <a:stretch/>
        </p:blipFill>
        <p:spPr>
          <a:xfrm>
            <a:off x="0" y="4119400"/>
            <a:ext cx="9829300" cy="1024100"/>
          </a:xfrm>
          <a:prstGeom prst="rect">
            <a:avLst/>
          </a:prstGeom>
          <a:noFill/>
          <a:ln>
            <a:noFill/>
          </a:ln>
        </p:spPr>
      </p:pic>
      <p:pic>
        <p:nvPicPr>
          <p:cNvPr id="191" name="Google Shape;191;p27"/>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92" name="Google Shape;192;p27"/>
          <p:cNvSpPr txBox="1"/>
          <p:nvPr/>
        </p:nvSpPr>
        <p:spPr>
          <a:xfrm>
            <a:off x="7037400" y="4743300"/>
            <a:ext cx="210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ColoradoJamboree.com</a:t>
            </a:r>
            <a:endParaRPr>
              <a:solidFill>
                <a:schemeClr val="accent4"/>
              </a:solidFill>
            </a:endParaRPr>
          </a:p>
        </p:txBody>
      </p:sp>
      <p:pic>
        <p:nvPicPr>
          <p:cNvPr id="193" name="Google Shape;193;p27"/>
          <p:cNvPicPr preferRelativeResize="0"/>
          <p:nvPr/>
        </p:nvPicPr>
        <p:blipFill>
          <a:blip r:embed="rId5">
            <a:alphaModFix/>
          </a:blip>
          <a:stretch>
            <a:fillRect/>
          </a:stretch>
        </p:blipFill>
        <p:spPr>
          <a:xfrm>
            <a:off x="2037300" y="145200"/>
            <a:ext cx="4705350" cy="3619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4"/>
          <p:cNvPicPr preferRelativeResize="0"/>
          <p:nvPr/>
        </p:nvPicPr>
        <p:blipFill rotWithShape="1">
          <a:blip r:embed="rId3">
            <a:alphaModFix/>
          </a:blip>
          <a:srcRect b="0" l="0" r="-7480" t="6129"/>
          <a:stretch/>
        </p:blipFill>
        <p:spPr>
          <a:xfrm>
            <a:off x="0" y="4170875"/>
            <a:ext cx="9829300" cy="1024100"/>
          </a:xfrm>
          <a:prstGeom prst="rect">
            <a:avLst/>
          </a:prstGeom>
          <a:noFill/>
          <a:ln>
            <a:noFill/>
          </a:ln>
        </p:spPr>
      </p:pic>
      <p:pic>
        <p:nvPicPr>
          <p:cNvPr id="66" name="Google Shape;66;p14"/>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67" name="Google Shape;67;p14"/>
          <p:cNvSpPr txBox="1"/>
          <p:nvPr/>
        </p:nvSpPr>
        <p:spPr>
          <a:xfrm>
            <a:off x="304800" y="304800"/>
            <a:ext cx="4218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0"/>
              </a:spcBef>
              <a:spcAft>
                <a:spcPts val="600"/>
              </a:spcAft>
              <a:buNone/>
            </a:pPr>
            <a:r>
              <a:rPr lang="en" sz="2000">
                <a:solidFill>
                  <a:schemeClr val="dk1"/>
                </a:solidFill>
              </a:rPr>
              <a:t>Cub Scout Information</a:t>
            </a:r>
            <a:endParaRPr sz="2200"/>
          </a:p>
        </p:txBody>
      </p:sp>
      <p:sp>
        <p:nvSpPr>
          <p:cNvPr id="68" name="Google Shape;68;p14"/>
          <p:cNvSpPr txBox="1"/>
          <p:nvPr/>
        </p:nvSpPr>
        <p:spPr>
          <a:xfrm>
            <a:off x="480250" y="899675"/>
            <a:ext cx="8259000" cy="32001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rgbClr val="212529"/>
              </a:buClr>
              <a:buSzPts val="1600"/>
              <a:buFont typeface="Verdana"/>
              <a:buChar char="●"/>
            </a:pPr>
            <a:r>
              <a:rPr b="1" lang="en" sz="1600">
                <a:solidFill>
                  <a:srgbClr val="212529"/>
                </a:solidFill>
                <a:latin typeface="Verdana"/>
                <a:ea typeface="Verdana"/>
                <a:cs typeface="Verdana"/>
                <a:sym typeface="Verdana"/>
              </a:rPr>
              <a:t>Summary</a:t>
            </a:r>
            <a:endParaRPr b="1" sz="1600">
              <a:solidFill>
                <a:srgbClr val="212529"/>
              </a:solidFill>
              <a:latin typeface="Verdana"/>
              <a:ea typeface="Verdana"/>
              <a:cs typeface="Verdana"/>
              <a:sym typeface="Verdana"/>
            </a:endParaRPr>
          </a:p>
          <a:p>
            <a:pPr indent="-330200" lvl="0" marL="457200" rtl="0" algn="l">
              <a:spcBef>
                <a:spcPts val="0"/>
              </a:spcBef>
              <a:spcAft>
                <a:spcPts val="0"/>
              </a:spcAft>
              <a:buClr>
                <a:srgbClr val="212529"/>
              </a:buClr>
              <a:buSzPts val="1600"/>
              <a:buFont typeface="Verdana"/>
              <a:buChar char="●"/>
            </a:pPr>
            <a:r>
              <a:rPr b="1" lang="en" sz="1600">
                <a:solidFill>
                  <a:srgbClr val="212529"/>
                </a:solidFill>
                <a:latin typeface="Verdana"/>
                <a:ea typeface="Verdana"/>
                <a:cs typeface="Verdana"/>
                <a:sym typeface="Verdana"/>
              </a:rPr>
              <a:t>Registration/Fees</a:t>
            </a:r>
            <a:endParaRPr b="1" sz="1600">
              <a:solidFill>
                <a:srgbClr val="212529"/>
              </a:solidFill>
              <a:latin typeface="Verdana"/>
              <a:ea typeface="Verdana"/>
              <a:cs typeface="Verdana"/>
              <a:sym typeface="Verdana"/>
            </a:endParaRPr>
          </a:p>
          <a:p>
            <a:pPr indent="-330200" lvl="0" marL="457200" rtl="0" algn="l">
              <a:spcBef>
                <a:spcPts val="0"/>
              </a:spcBef>
              <a:spcAft>
                <a:spcPts val="0"/>
              </a:spcAft>
              <a:buClr>
                <a:srgbClr val="212529"/>
              </a:buClr>
              <a:buSzPts val="1600"/>
              <a:buFont typeface="Verdana"/>
              <a:buChar char="●"/>
            </a:pPr>
            <a:r>
              <a:rPr b="1" lang="en" sz="1600">
                <a:solidFill>
                  <a:srgbClr val="212529"/>
                </a:solidFill>
                <a:latin typeface="Verdana"/>
                <a:ea typeface="Verdana"/>
                <a:cs typeface="Verdana"/>
                <a:sym typeface="Verdana"/>
              </a:rPr>
              <a:t>Check in/Out</a:t>
            </a:r>
            <a:endParaRPr b="1" sz="1600">
              <a:solidFill>
                <a:srgbClr val="212529"/>
              </a:solidFill>
              <a:latin typeface="Verdana"/>
              <a:ea typeface="Verdana"/>
              <a:cs typeface="Verdana"/>
              <a:sym typeface="Verdana"/>
            </a:endParaRPr>
          </a:p>
          <a:p>
            <a:pPr indent="-330200" lvl="0" marL="457200" rtl="0" algn="l">
              <a:spcBef>
                <a:spcPts val="0"/>
              </a:spcBef>
              <a:spcAft>
                <a:spcPts val="0"/>
              </a:spcAft>
              <a:buClr>
                <a:srgbClr val="212529"/>
              </a:buClr>
              <a:buSzPts val="1600"/>
              <a:buFont typeface="Verdana"/>
              <a:buChar char="●"/>
            </a:pPr>
            <a:r>
              <a:rPr b="1" lang="en" sz="1600">
                <a:solidFill>
                  <a:srgbClr val="212529"/>
                </a:solidFill>
                <a:latin typeface="Verdana"/>
                <a:ea typeface="Verdana"/>
                <a:cs typeface="Verdana"/>
                <a:sym typeface="Verdana"/>
              </a:rPr>
              <a:t>Program</a:t>
            </a:r>
            <a:endParaRPr b="1" sz="1600">
              <a:solidFill>
                <a:srgbClr val="212529"/>
              </a:solidFill>
              <a:latin typeface="Verdana"/>
              <a:ea typeface="Verdana"/>
              <a:cs typeface="Verdana"/>
              <a:sym typeface="Verdana"/>
            </a:endParaRPr>
          </a:p>
          <a:p>
            <a:pPr indent="-330200" lvl="0" marL="457200" rtl="0" algn="l">
              <a:spcBef>
                <a:spcPts val="0"/>
              </a:spcBef>
              <a:spcAft>
                <a:spcPts val="0"/>
              </a:spcAft>
              <a:buClr>
                <a:srgbClr val="212529"/>
              </a:buClr>
              <a:buSzPts val="1600"/>
              <a:buFont typeface="Verdana"/>
              <a:buChar char="●"/>
            </a:pPr>
            <a:r>
              <a:rPr b="1" lang="en" sz="1600">
                <a:solidFill>
                  <a:srgbClr val="212529"/>
                </a:solidFill>
                <a:latin typeface="Verdana"/>
                <a:ea typeface="Verdana"/>
                <a:cs typeface="Verdana"/>
                <a:sym typeface="Verdana"/>
              </a:rPr>
              <a:t>Draft Schedule</a:t>
            </a:r>
            <a:endParaRPr b="1" sz="1600">
              <a:solidFill>
                <a:srgbClr val="212529"/>
              </a:solidFill>
              <a:latin typeface="Verdana"/>
              <a:ea typeface="Verdana"/>
              <a:cs typeface="Verdana"/>
              <a:sym typeface="Verdana"/>
            </a:endParaRPr>
          </a:p>
          <a:p>
            <a:pPr indent="-330200" lvl="0" marL="457200" rtl="0" algn="l">
              <a:spcBef>
                <a:spcPts val="0"/>
              </a:spcBef>
              <a:spcAft>
                <a:spcPts val="0"/>
              </a:spcAft>
              <a:buClr>
                <a:srgbClr val="212529"/>
              </a:buClr>
              <a:buSzPts val="1600"/>
              <a:buFont typeface="Verdana"/>
              <a:buChar char="●"/>
            </a:pPr>
            <a:r>
              <a:rPr b="1" lang="en" sz="1600">
                <a:solidFill>
                  <a:srgbClr val="212529"/>
                </a:solidFill>
                <a:latin typeface="Verdana"/>
                <a:ea typeface="Verdana"/>
                <a:cs typeface="Verdana"/>
                <a:sym typeface="Verdana"/>
              </a:rPr>
              <a:t>Draft map</a:t>
            </a:r>
            <a:endParaRPr b="1" sz="1600">
              <a:solidFill>
                <a:srgbClr val="212529"/>
              </a:solidFill>
              <a:latin typeface="Verdana"/>
              <a:ea typeface="Verdana"/>
              <a:cs typeface="Verdana"/>
              <a:sym typeface="Verdana"/>
            </a:endParaRPr>
          </a:p>
          <a:p>
            <a:pPr indent="-330200" lvl="0" marL="457200" rtl="0" algn="l">
              <a:spcBef>
                <a:spcPts val="0"/>
              </a:spcBef>
              <a:spcAft>
                <a:spcPts val="0"/>
              </a:spcAft>
              <a:buClr>
                <a:srgbClr val="212529"/>
              </a:buClr>
              <a:buSzPts val="1600"/>
              <a:buFont typeface="Verdana"/>
              <a:buChar char="●"/>
            </a:pPr>
            <a:r>
              <a:rPr b="1" lang="en" sz="1600">
                <a:solidFill>
                  <a:srgbClr val="212529"/>
                </a:solidFill>
                <a:latin typeface="Verdana"/>
                <a:ea typeface="Verdana"/>
                <a:cs typeface="Verdana"/>
                <a:sym typeface="Verdana"/>
              </a:rPr>
              <a:t>Dining and Food Service Options</a:t>
            </a:r>
            <a:endParaRPr b="1" sz="1600">
              <a:solidFill>
                <a:srgbClr val="212529"/>
              </a:solidFill>
              <a:latin typeface="Verdana"/>
              <a:ea typeface="Verdana"/>
              <a:cs typeface="Verdana"/>
              <a:sym typeface="Verdana"/>
            </a:endParaRPr>
          </a:p>
          <a:p>
            <a:pPr indent="-330200" lvl="0" marL="457200" rtl="0" algn="l">
              <a:spcBef>
                <a:spcPts val="0"/>
              </a:spcBef>
              <a:spcAft>
                <a:spcPts val="0"/>
              </a:spcAft>
              <a:buClr>
                <a:srgbClr val="212529"/>
              </a:buClr>
              <a:buSzPts val="1600"/>
              <a:buFont typeface="Verdana"/>
              <a:buChar char="●"/>
            </a:pPr>
            <a:r>
              <a:rPr b="1" lang="en" sz="1600">
                <a:solidFill>
                  <a:srgbClr val="212529"/>
                </a:solidFill>
                <a:latin typeface="Verdana"/>
                <a:ea typeface="Verdana"/>
                <a:cs typeface="Verdana"/>
                <a:sym typeface="Verdana"/>
              </a:rPr>
              <a:t>Action Items &amp; Timeline</a:t>
            </a:r>
            <a:endParaRPr b="1" sz="1600">
              <a:solidFill>
                <a:srgbClr val="212529"/>
              </a:solidFill>
              <a:latin typeface="Verdana"/>
              <a:ea typeface="Verdana"/>
              <a:cs typeface="Verdana"/>
              <a:sym typeface="Verdana"/>
            </a:endParaRPr>
          </a:p>
          <a:p>
            <a:pPr indent="-330200" lvl="0" marL="457200" rtl="0" algn="l">
              <a:spcBef>
                <a:spcPts val="0"/>
              </a:spcBef>
              <a:spcAft>
                <a:spcPts val="0"/>
              </a:spcAft>
              <a:buClr>
                <a:srgbClr val="212529"/>
              </a:buClr>
              <a:buSzPts val="1600"/>
              <a:buFont typeface="Verdana"/>
              <a:buChar char="●"/>
            </a:pPr>
            <a:r>
              <a:rPr b="1" lang="en" sz="1600">
                <a:solidFill>
                  <a:srgbClr val="212529"/>
                </a:solidFill>
                <a:latin typeface="Verdana"/>
                <a:ea typeface="Verdana"/>
                <a:cs typeface="Verdana"/>
                <a:sym typeface="Verdana"/>
              </a:rPr>
              <a:t>Paperwork Checklist</a:t>
            </a:r>
            <a:endParaRPr b="1" sz="1600">
              <a:solidFill>
                <a:srgbClr val="212529"/>
              </a:solidFill>
              <a:latin typeface="Verdana"/>
              <a:ea typeface="Verdana"/>
              <a:cs typeface="Verdana"/>
              <a:sym typeface="Verdana"/>
            </a:endParaRPr>
          </a:p>
          <a:p>
            <a:pPr indent="-330200" lvl="0" marL="457200" rtl="0" algn="l">
              <a:spcBef>
                <a:spcPts val="0"/>
              </a:spcBef>
              <a:spcAft>
                <a:spcPts val="0"/>
              </a:spcAft>
              <a:buClr>
                <a:srgbClr val="212529"/>
              </a:buClr>
              <a:buSzPts val="1600"/>
              <a:buFont typeface="Verdana"/>
              <a:buChar char="●"/>
            </a:pPr>
            <a:r>
              <a:rPr b="1" lang="en" sz="1600">
                <a:solidFill>
                  <a:srgbClr val="212529"/>
                </a:solidFill>
                <a:latin typeface="Verdana"/>
                <a:ea typeface="Verdana"/>
                <a:cs typeface="Verdana"/>
                <a:sym typeface="Verdana"/>
              </a:rPr>
              <a:t>What to Bring</a:t>
            </a:r>
            <a:endParaRPr b="1" sz="1600">
              <a:solidFill>
                <a:srgbClr val="212529"/>
              </a:solidFill>
              <a:latin typeface="Verdana"/>
              <a:ea typeface="Verdana"/>
              <a:cs typeface="Verdana"/>
              <a:sym typeface="Verdana"/>
            </a:endParaRPr>
          </a:p>
        </p:txBody>
      </p:sp>
      <p:pic>
        <p:nvPicPr>
          <p:cNvPr id="69" name="Google Shape;69;p14"/>
          <p:cNvPicPr preferRelativeResize="0"/>
          <p:nvPr/>
        </p:nvPicPr>
        <p:blipFill>
          <a:blip r:embed="rId5">
            <a:alphaModFix/>
          </a:blip>
          <a:stretch>
            <a:fillRect/>
          </a:stretch>
        </p:blipFill>
        <p:spPr>
          <a:xfrm>
            <a:off x="5074275" y="100725"/>
            <a:ext cx="2927626" cy="3804974"/>
          </a:xfrm>
          <a:prstGeom prst="rect">
            <a:avLst/>
          </a:prstGeom>
          <a:noFill/>
          <a:ln>
            <a:noFill/>
          </a:ln>
        </p:spPr>
      </p:pic>
      <p:sp>
        <p:nvSpPr>
          <p:cNvPr id="70" name="Google Shape;70;p14"/>
          <p:cNvSpPr txBox="1"/>
          <p:nvPr/>
        </p:nvSpPr>
        <p:spPr>
          <a:xfrm>
            <a:off x="7037400" y="4743300"/>
            <a:ext cx="210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5"/>
          <p:cNvPicPr preferRelativeResize="0"/>
          <p:nvPr/>
        </p:nvPicPr>
        <p:blipFill rotWithShape="1">
          <a:blip r:embed="rId3">
            <a:alphaModFix/>
          </a:blip>
          <a:srcRect b="0" l="0" r="-7480" t="6129"/>
          <a:stretch/>
        </p:blipFill>
        <p:spPr>
          <a:xfrm>
            <a:off x="0" y="4119400"/>
            <a:ext cx="9829300" cy="1024100"/>
          </a:xfrm>
          <a:prstGeom prst="rect">
            <a:avLst/>
          </a:prstGeom>
          <a:noFill/>
          <a:ln>
            <a:noFill/>
          </a:ln>
        </p:spPr>
      </p:pic>
      <p:pic>
        <p:nvPicPr>
          <p:cNvPr id="76" name="Google Shape;76;p15"/>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77" name="Google Shape;77;p15"/>
          <p:cNvSpPr txBox="1"/>
          <p:nvPr/>
        </p:nvSpPr>
        <p:spPr>
          <a:xfrm>
            <a:off x="304800" y="304800"/>
            <a:ext cx="4218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dk1"/>
                </a:solidFill>
              </a:rPr>
              <a:t>Summary</a:t>
            </a:r>
            <a:endParaRPr b="1" sz="2000">
              <a:solidFill>
                <a:schemeClr val="dk1"/>
              </a:solidFill>
            </a:endParaRPr>
          </a:p>
        </p:txBody>
      </p:sp>
      <p:sp>
        <p:nvSpPr>
          <p:cNvPr id="78" name="Google Shape;78;p15"/>
          <p:cNvSpPr txBox="1"/>
          <p:nvPr/>
        </p:nvSpPr>
        <p:spPr>
          <a:xfrm>
            <a:off x="480250" y="899675"/>
            <a:ext cx="8259000" cy="3200100"/>
          </a:xfrm>
          <a:prstGeom prst="rect">
            <a:avLst/>
          </a:prstGeom>
          <a:noFill/>
          <a:ln>
            <a:noFill/>
          </a:ln>
        </p:spPr>
        <p:txBody>
          <a:bodyPr anchorCtr="0" anchor="t" bIns="91425" lIns="91425" spcFirstLastPara="1" rIns="91425" wrap="square" tIns="91425">
            <a:noAutofit/>
          </a:bodyPr>
          <a:lstStyle/>
          <a:p>
            <a:pPr indent="0" lvl="0" marL="0" rtl="0" algn="l">
              <a:lnSpc>
                <a:spcPct val="103750"/>
              </a:lnSpc>
              <a:spcBef>
                <a:spcPts val="0"/>
              </a:spcBef>
              <a:spcAft>
                <a:spcPts val="0"/>
              </a:spcAft>
              <a:buNone/>
            </a:pPr>
            <a:r>
              <a:rPr b="1" lang="en" sz="1200">
                <a:solidFill>
                  <a:srgbClr val="212529"/>
                </a:solidFill>
                <a:latin typeface="Verdana"/>
                <a:ea typeface="Verdana"/>
                <a:cs typeface="Verdana"/>
                <a:sym typeface="Verdana"/>
              </a:rPr>
              <a:t>We're very excited to have Cub Scouts a part of this event.  The following will give you information that you need for your pack to plan ahead and ensure everyone has a fun and safe experience at the next Colorado Jamboree. </a:t>
            </a:r>
            <a:endParaRPr b="1">
              <a:solidFill>
                <a:schemeClr val="dk1"/>
              </a:solidFill>
              <a:latin typeface="Verdana"/>
              <a:ea typeface="Verdana"/>
              <a:cs typeface="Verdana"/>
              <a:sym typeface="Verdana"/>
            </a:endParaRPr>
          </a:p>
          <a:p>
            <a:pPr indent="0" lvl="0" marL="0" rtl="0" algn="l">
              <a:lnSpc>
                <a:spcPct val="105416"/>
              </a:lnSpc>
              <a:spcBef>
                <a:spcPts val="0"/>
              </a:spcBef>
              <a:spcAft>
                <a:spcPts val="0"/>
              </a:spcAft>
              <a:buNone/>
            </a:pPr>
            <a:r>
              <a:t/>
            </a:r>
            <a:endParaRPr b="1">
              <a:solidFill>
                <a:schemeClr val="dk1"/>
              </a:solidFill>
              <a:latin typeface="Verdana"/>
              <a:ea typeface="Verdana"/>
              <a:cs typeface="Verdana"/>
              <a:sym typeface="Verdana"/>
            </a:endParaRPr>
          </a:p>
          <a:p>
            <a:pPr indent="0" lvl="0" marL="0" rtl="0" algn="l">
              <a:lnSpc>
                <a:spcPct val="105416"/>
              </a:lnSpc>
              <a:spcBef>
                <a:spcPts val="0"/>
              </a:spcBef>
              <a:spcAft>
                <a:spcPts val="0"/>
              </a:spcAft>
              <a:buNone/>
            </a:pPr>
            <a:r>
              <a:t/>
            </a:r>
            <a:endParaRPr b="1">
              <a:solidFill>
                <a:schemeClr val="dk1"/>
              </a:solidFill>
              <a:latin typeface="Verdana"/>
              <a:ea typeface="Verdana"/>
              <a:cs typeface="Verdana"/>
              <a:sym typeface="Verdana"/>
            </a:endParaRPr>
          </a:p>
          <a:p>
            <a:pPr indent="0" lvl="0" marL="0" rtl="0" algn="l">
              <a:lnSpc>
                <a:spcPct val="110833"/>
              </a:lnSpc>
              <a:spcBef>
                <a:spcPts val="1370"/>
              </a:spcBef>
              <a:spcAft>
                <a:spcPts val="0"/>
              </a:spcAft>
              <a:buNone/>
            </a:pPr>
            <a:r>
              <a:rPr lang="en" sz="1600">
                <a:solidFill>
                  <a:schemeClr val="dk1"/>
                </a:solidFill>
              </a:rPr>
              <a:t>Remember there are NO EXCEPTIONS to the following:</a:t>
            </a:r>
            <a:endParaRPr sz="1600">
              <a:solidFill>
                <a:schemeClr val="dk1"/>
              </a:solidFill>
            </a:endParaRPr>
          </a:p>
          <a:p>
            <a:pPr indent="0" lvl="0" marL="0" rtl="0" algn="l">
              <a:lnSpc>
                <a:spcPct val="110833"/>
              </a:lnSpc>
              <a:spcBef>
                <a:spcPts val="1430"/>
              </a:spcBef>
              <a:spcAft>
                <a:spcPts val="0"/>
              </a:spcAft>
              <a:buNone/>
            </a:pPr>
            <a:r>
              <a:rPr b="1" lang="en" sz="1200">
                <a:solidFill>
                  <a:schemeClr val="dk1"/>
                </a:solidFill>
                <a:latin typeface="Verdana"/>
                <a:ea typeface="Verdana"/>
                <a:cs typeface="Verdana"/>
                <a:sym typeface="Verdana"/>
              </a:rPr>
              <a:t>ALL Adults staying overnight must be registered with BSA and have current YPT before coming to camp, unless they are parents camping with their own child.</a:t>
            </a:r>
            <a:endParaRPr b="1" sz="1200">
              <a:solidFill>
                <a:schemeClr val="dk1"/>
              </a:solidFill>
              <a:latin typeface="Verdana"/>
              <a:ea typeface="Verdana"/>
              <a:cs typeface="Verdana"/>
              <a:sym typeface="Verdana"/>
            </a:endParaRPr>
          </a:p>
          <a:p>
            <a:pPr indent="0" lvl="0" marL="0" rtl="0" algn="l">
              <a:lnSpc>
                <a:spcPct val="115000"/>
              </a:lnSpc>
              <a:spcBef>
                <a:spcPts val="10"/>
              </a:spcBef>
              <a:spcAft>
                <a:spcPts val="0"/>
              </a:spcAft>
              <a:buNone/>
            </a:pPr>
            <a:r>
              <a:rPr b="1" lang="en" sz="1200">
                <a:solidFill>
                  <a:schemeClr val="dk1"/>
                </a:solidFill>
                <a:latin typeface="Verdana"/>
                <a:ea typeface="Verdana"/>
                <a:cs typeface="Verdana"/>
                <a:sym typeface="Verdana"/>
              </a:rPr>
              <a:t>ALL participants must have a medical form turned into the Jamboree Sub Camp HQ</a:t>
            </a:r>
            <a:endParaRPr b="1" sz="1200">
              <a:solidFill>
                <a:schemeClr val="dk1"/>
              </a:solidFill>
              <a:latin typeface="Verdana"/>
              <a:ea typeface="Verdana"/>
              <a:cs typeface="Verdana"/>
              <a:sym typeface="Verdana"/>
            </a:endParaRPr>
          </a:p>
          <a:p>
            <a:pPr indent="0" lvl="0" marL="0" rtl="0" algn="l">
              <a:lnSpc>
                <a:spcPct val="114166"/>
              </a:lnSpc>
              <a:spcBef>
                <a:spcPts val="0"/>
              </a:spcBef>
              <a:spcAft>
                <a:spcPts val="0"/>
              </a:spcAft>
              <a:buNone/>
            </a:pPr>
            <a:r>
              <a:rPr b="1" lang="en" sz="1200">
                <a:solidFill>
                  <a:schemeClr val="dk1"/>
                </a:solidFill>
                <a:latin typeface="Verdana"/>
                <a:ea typeface="Verdana"/>
                <a:cs typeface="Verdana"/>
                <a:sym typeface="Verdana"/>
              </a:rPr>
              <a:t>Turn in roster of attendees and medical forms when checking in at HQ</a:t>
            </a:r>
            <a:endParaRPr b="1" sz="1200">
              <a:solidFill>
                <a:schemeClr val="dk1"/>
              </a:solidFill>
              <a:latin typeface="Verdana"/>
              <a:ea typeface="Verdana"/>
              <a:cs typeface="Verdana"/>
              <a:sym typeface="Verdana"/>
            </a:endParaRPr>
          </a:p>
          <a:p>
            <a:pPr indent="0" lvl="0" marL="0" rtl="0" algn="l">
              <a:lnSpc>
                <a:spcPct val="114166"/>
              </a:lnSpc>
              <a:spcBef>
                <a:spcPts val="0"/>
              </a:spcBef>
              <a:spcAft>
                <a:spcPts val="0"/>
              </a:spcAft>
              <a:buNone/>
            </a:pPr>
            <a:r>
              <a:rPr b="1" lang="en" sz="1200">
                <a:solidFill>
                  <a:schemeClr val="dk1"/>
                </a:solidFill>
                <a:latin typeface="Verdana"/>
                <a:ea typeface="Verdana"/>
                <a:cs typeface="Verdana"/>
                <a:sym typeface="Verdana"/>
              </a:rPr>
              <a:t>All people attending must pay the registration fee</a:t>
            </a:r>
            <a:endParaRPr b="1">
              <a:solidFill>
                <a:schemeClr val="dk1"/>
              </a:solidFill>
              <a:latin typeface="Verdana"/>
              <a:ea typeface="Verdana"/>
              <a:cs typeface="Verdana"/>
              <a:sym typeface="Verdana"/>
            </a:endParaRPr>
          </a:p>
          <a:p>
            <a:pPr indent="0" lvl="0" marL="0" rtl="0" algn="l">
              <a:spcBef>
                <a:spcPts val="0"/>
              </a:spcBef>
              <a:spcAft>
                <a:spcPts val="0"/>
              </a:spcAft>
              <a:buNone/>
            </a:pPr>
            <a:r>
              <a:t/>
            </a:r>
            <a:endParaRPr sz="1800">
              <a:solidFill>
                <a:schemeClr val="dk2"/>
              </a:solidFill>
            </a:endParaRPr>
          </a:p>
        </p:txBody>
      </p:sp>
      <p:sp>
        <p:nvSpPr>
          <p:cNvPr id="79" name="Google Shape;79;p15"/>
          <p:cNvSpPr txBox="1"/>
          <p:nvPr/>
        </p:nvSpPr>
        <p:spPr>
          <a:xfrm>
            <a:off x="7037400" y="4743300"/>
            <a:ext cx="210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6"/>
          <p:cNvPicPr preferRelativeResize="0"/>
          <p:nvPr/>
        </p:nvPicPr>
        <p:blipFill rotWithShape="1">
          <a:blip r:embed="rId3">
            <a:alphaModFix/>
          </a:blip>
          <a:srcRect b="0" l="0" r="-7480" t="6129"/>
          <a:stretch/>
        </p:blipFill>
        <p:spPr>
          <a:xfrm>
            <a:off x="0" y="4119400"/>
            <a:ext cx="9829300" cy="1024100"/>
          </a:xfrm>
          <a:prstGeom prst="rect">
            <a:avLst/>
          </a:prstGeom>
          <a:noFill/>
          <a:ln>
            <a:noFill/>
          </a:ln>
        </p:spPr>
      </p:pic>
      <p:pic>
        <p:nvPicPr>
          <p:cNvPr id="85" name="Google Shape;85;p16"/>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86" name="Google Shape;86;p16"/>
          <p:cNvSpPr txBox="1"/>
          <p:nvPr/>
        </p:nvSpPr>
        <p:spPr>
          <a:xfrm>
            <a:off x="304800" y="304800"/>
            <a:ext cx="4218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0"/>
              </a:spcBef>
              <a:spcAft>
                <a:spcPts val="600"/>
              </a:spcAft>
              <a:buNone/>
            </a:pPr>
            <a:r>
              <a:rPr b="1" lang="en" sz="2000">
                <a:solidFill>
                  <a:schemeClr val="dk1"/>
                </a:solidFill>
              </a:rPr>
              <a:t>Cub Scout Registration &amp; Fees</a:t>
            </a:r>
            <a:endParaRPr b="1"/>
          </a:p>
        </p:txBody>
      </p:sp>
      <p:sp>
        <p:nvSpPr>
          <p:cNvPr id="87" name="Google Shape;87;p16"/>
          <p:cNvSpPr txBox="1"/>
          <p:nvPr/>
        </p:nvSpPr>
        <p:spPr>
          <a:xfrm>
            <a:off x="480250" y="899675"/>
            <a:ext cx="8259000" cy="3200100"/>
          </a:xfrm>
          <a:prstGeom prst="rect">
            <a:avLst/>
          </a:prstGeom>
          <a:noFill/>
          <a:ln>
            <a:noFill/>
          </a:ln>
        </p:spPr>
        <p:txBody>
          <a:bodyPr anchorCtr="0" anchor="t" bIns="91425" lIns="91425" spcFirstLastPara="1" rIns="91425" wrap="square" tIns="91425">
            <a:noAutofit/>
          </a:bodyPr>
          <a:lstStyle/>
          <a:p>
            <a:pPr indent="0" lvl="0" marL="0" rtl="0" algn="l">
              <a:lnSpc>
                <a:spcPct val="103750"/>
              </a:lnSpc>
              <a:spcBef>
                <a:spcPts val="0"/>
              </a:spcBef>
              <a:spcAft>
                <a:spcPts val="0"/>
              </a:spcAft>
              <a:buNone/>
            </a:pPr>
            <a:r>
              <a:rPr b="1" lang="en" sz="1200">
                <a:solidFill>
                  <a:srgbClr val="212529"/>
                </a:solidFill>
                <a:latin typeface="Verdana"/>
                <a:ea typeface="Verdana"/>
                <a:cs typeface="Verdana"/>
                <a:sym typeface="Verdana"/>
              </a:rPr>
              <a:t>Colorado Jamboree is open to Cub Scout Packs and families. </a:t>
            </a:r>
            <a:r>
              <a:rPr b="1" lang="en" sz="1200" u="sng">
                <a:solidFill>
                  <a:schemeClr val="accent5"/>
                </a:solidFill>
                <a:latin typeface="Verdana"/>
                <a:ea typeface="Verdana"/>
                <a:cs typeface="Verdana"/>
                <a:sym typeface="Verdana"/>
                <a:hlinkClick r:id="rId5">
                  <a:extLst>
                    <a:ext uri="{A12FA001-AC4F-418D-AE19-62706E023703}">
                      <ahyp:hlinkClr val="tx"/>
                    </a:ext>
                  </a:extLst>
                </a:hlinkClick>
              </a:rPr>
              <a:t>Reserve your space today</a:t>
            </a:r>
            <a:r>
              <a:rPr b="1" lang="en" sz="1200">
                <a:solidFill>
                  <a:srgbClr val="212529"/>
                </a:solidFill>
                <a:latin typeface="Verdana"/>
                <a:ea typeface="Verdana"/>
                <a:cs typeface="Verdana"/>
                <a:sym typeface="Verdana"/>
              </a:rPr>
              <a:t> with a $10 deposit (non-refundable but applied to your registration), give us an estimated headcount of youth and adults, and finalize and pay the balance later.</a:t>
            </a:r>
            <a:endParaRPr b="1">
              <a:solidFill>
                <a:schemeClr val="dk1"/>
              </a:solidFill>
              <a:latin typeface="Verdana"/>
              <a:ea typeface="Verdana"/>
              <a:cs typeface="Verdana"/>
              <a:sym typeface="Verdana"/>
            </a:endParaRPr>
          </a:p>
          <a:p>
            <a:pPr indent="0" lvl="0" marL="0" rtl="0" algn="l">
              <a:lnSpc>
                <a:spcPct val="115000"/>
              </a:lnSpc>
              <a:spcBef>
                <a:spcPts val="1000"/>
              </a:spcBef>
              <a:spcAft>
                <a:spcPts val="0"/>
              </a:spcAft>
              <a:buClr>
                <a:schemeClr val="dk1"/>
              </a:buClr>
              <a:buSzPts val="1100"/>
              <a:buFont typeface="Arial"/>
              <a:buNone/>
            </a:pPr>
            <a:r>
              <a:rPr b="1" lang="en" sz="1100">
                <a:solidFill>
                  <a:schemeClr val="dk1"/>
                </a:solidFill>
                <a:highlight>
                  <a:srgbClr val="FFFFFF"/>
                </a:highlight>
              </a:rPr>
              <a:t>Youth Registration Fee</a:t>
            </a:r>
            <a:r>
              <a:rPr lang="en" sz="1100">
                <a:solidFill>
                  <a:schemeClr val="dk1"/>
                </a:solidFill>
                <a:highlight>
                  <a:srgbClr val="FFFFFF"/>
                </a:highlight>
              </a:rPr>
              <a:t> includes t-shirt, patch, and access to program areas (per Cub Scout/Non-Scout Youth):</a:t>
            </a:r>
            <a:endParaRPr sz="1100">
              <a:solidFill>
                <a:schemeClr val="dk1"/>
              </a:solidFill>
              <a:highlight>
                <a:srgbClr val="FFFFFF"/>
              </a:highlight>
            </a:endParaRPr>
          </a:p>
          <a:p>
            <a:pPr indent="-298450" lvl="0" marL="596900" rtl="0" algn="l">
              <a:lnSpc>
                <a:spcPct val="115000"/>
              </a:lnSpc>
              <a:spcBef>
                <a:spcPts val="600"/>
              </a:spcBef>
              <a:spcAft>
                <a:spcPts val="0"/>
              </a:spcAft>
              <a:buClr>
                <a:schemeClr val="dk1"/>
              </a:buClr>
              <a:buSzPts val="1100"/>
              <a:buChar char="●"/>
            </a:pPr>
            <a:r>
              <a:rPr lang="en" sz="1100">
                <a:solidFill>
                  <a:schemeClr val="dk1"/>
                </a:solidFill>
                <a:highlight>
                  <a:srgbClr val="FFFFFF"/>
                </a:highlight>
              </a:rPr>
              <a:t>Day Only option (Saturday)  $40 </a:t>
            </a:r>
            <a:r>
              <a:rPr b="1" lang="en" sz="1100">
                <a:solidFill>
                  <a:schemeClr val="dk1"/>
                </a:solidFill>
                <a:highlight>
                  <a:srgbClr val="FFFFFF"/>
                </a:highlight>
              </a:rPr>
              <a:t>PLAN TO PACK A SACK LUNCH AND DINNER</a:t>
            </a:r>
            <a:endParaRPr b="1" sz="1100">
              <a:solidFill>
                <a:schemeClr val="dk1"/>
              </a:solidFill>
              <a:highlight>
                <a:srgbClr val="FFFFFF"/>
              </a:highlight>
            </a:endParaRPr>
          </a:p>
          <a:p>
            <a:pPr indent="-298450" lvl="0" marL="596900" rtl="0" algn="l">
              <a:lnSpc>
                <a:spcPct val="115000"/>
              </a:lnSpc>
              <a:spcBef>
                <a:spcPts val="0"/>
              </a:spcBef>
              <a:spcAft>
                <a:spcPts val="0"/>
              </a:spcAft>
              <a:buClr>
                <a:schemeClr val="dk1"/>
              </a:buClr>
              <a:buSzPts val="1100"/>
              <a:buChar char="●"/>
            </a:pPr>
            <a:r>
              <a:rPr lang="en" sz="1100">
                <a:solidFill>
                  <a:schemeClr val="dk1"/>
                </a:solidFill>
                <a:highlight>
                  <a:srgbClr val="FFFFFF"/>
                </a:highlight>
              </a:rPr>
              <a:t>Overnight option (Saturday - Sunday) $65 (Includes Sat Dinner, and Sun Breakfast)</a:t>
            </a:r>
            <a:endParaRPr sz="1100">
              <a:solidFill>
                <a:schemeClr val="dk1"/>
              </a:solidFill>
              <a:highlight>
                <a:srgbClr val="FFFFFF"/>
              </a:highlight>
            </a:endParaRPr>
          </a:p>
          <a:p>
            <a:pPr indent="0" lvl="0" marL="0" rtl="0" algn="l">
              <a:lnSpc>
                <a:spcPct val="115000"/>
              </a:lnSpc>
              <a:spcBef>
                <a:spcPts val="1000"/>
              </a:spcBef>
              <a:spcAft>
                <a:spcPts val="0"/>
              </a:spcAft>
              <a:buClr>
                <a:schemeClr val="dk1"/>
              </a:buClr>
              <a:buSzPts val="1100"/>
              <a:buFont typeface="Arial"/>
              <a:buNone/>
            </a:pPr>
            <a:r>
              <a:rPr b="1" lang="en" sz="1100">
                <a:solidFill>
                  <a:schemeClr val="dk1"/>
                </a:solidFill>
                <a:highlight>
                  <a:srgbClr val="FFFFFF"/>
                </a:highlight>
              </a:rPr>
              <a:t>Parent/Guardian/Chaperone/Pack Leader Registration Fee</a:t>
            </a:r>
            <a:r>
              <a:rPr lang="en" sz="1100">
                <a:solidFill>
                  <a:schemeClr val="dk1"/>
                </a:solidFill>
                <a:highlight>
                  <a:srgbClr val="FFFFFF"/>
                </a:highlight>
              </a:rPr>
              <a:t> does NOT include t-shirt, patch, or program participation (per adult)*: </a:t>
            </a:r>
            <a:endParaRPr sz="1100">
              <a:solidFill>
                <a:schemeClr val="dk1"/>
              </a:solidFill>
              <a:highlight>
                <a:srgbClr val="FFFFFF"/>
              </a:highlight>
            </a:endParaRPr>
          </a:p>
          <a:p>
            <a:pPr indent="-298450" lvl="0" marL="596900" rtl="0" algn="l">
              <a:lnSpc>
                <a:spcPct val="115000"/>
              </a:lnSpc>
              <a:spcBef>
                <a:spcPts val="600"/>
              </a:spcBef>
              <a:spcAft>
                <a:spcPts val="0"/>
              </a:spcAft>
              <a:buClr>
                <a:schemeClr val="dk1"/>
              </a:buClr>
              <a:buSzPts val="1100"/>
              <a:buChar char="●"/>
            </a:pPr>
            <a:r>
              <a:rPr lang="en" sz="1100">
                <a:solidFill>
                  <a:schemeClr val="dk1"/>
                </a:solidFill>
                <a:highlight>
                  <a:srgbClr val="FFFFFF"/>
                </a:highlight>
              </a:rPr>
              <a:t>Day Only option (Saturday) $15 </a:t>
            </a:r>
            <a:r>
              <a:rPr b="1" lang="en" sz="1100">
                <a:solidFill>
                  <a:schemeClr val="dk1"/>
                </a:solidFill>
                <a:highlight>
                  <a:schemeClr val="lt1"/>
                </a:highlight>
              </a:rPr>
              <a:t>PLAN TO PACK A SACK LUNCH AND DINNER</a:t>
            </a:r>
            <a:endParaRPr sz="1100">
              <a:solidFill>
                <a:schemeClr val="dk1"/>
              </a:solidFill>
              <a:highlight>
                <a:srgbClr val="FFFFFF"/>
              </a:highlight>
            </a:endParaRPr>
          </a:p>
          <a:p>
            <a:pPr indent="-298450" lvl="0" marL="596900" rtl="0" algn="l">
              <a:lnSpc>
                <a:spcPct val="115000"/>
              </a:lnSpc>
              <a:spcBef>
                <a:spcPts val="0"/>
              </a:spcBef>
              <a:spcAft>
                <a:spcPts val="0"/>
              </a:spcAft>
              <a:buClr>
                <a:schemeClr val="dk1"/>
              </a:buClr>
              <a:buSzPts val="1100"/>
              <a:buChar char="●"/>
            </a:pPr>
            <a:r>
              <a:rPr lang="en" sz="1100">
                <a:solidFill>
                  <a:schemeClr val="dk1"/>
                </a:solidFill>
                <a:highlight>
                  <a:srgbClr val="FFFFFF"/>
                </a:highlight>
              </a:rPr>
              <a:t>Overnight option (Saturday - Sunday) $25 (Includes Sat Dinner, and Sun Breakfast)</a:t>
            </a:r>
            <a:endParaRPr sz="1100">
              <a:solidFill>
                <a:schemeClr val="dk1"/>
              </a:solidFill>
              <a:highlight>
                <a:srgbClr val="FFFFFF"/>
              </a:highlight>
            </a:endParaRPr>
          </a:p>
          <a:p>
            <a:pPr indent="0" lvl="0" marL="0" rtl="0" algn="l">
              <a:lnSpc>
                <a:spcPct val="115000"/>
              </a:lnSpc>
              <a:spcBef>
                <a:spcPts val="1000"/>
              </a:spcBef>
              <a:spcAft>
                <a:spcPts val="0"/>
              </a:spcAft>
              <a:buClr>
                <a:schemeClr val="dk1"/>
              </a:buClr>
              <a:buSzPts val="1100"/>
              <a:buFont typeface="Arial"/>
              <a:buNone/>
            </a:pPr>
            <a:r>
              <a:rPr lang="en" sz="1100">
                <a:solidFill>
                  <a:schemeClr val="dk1"/>
                </a:solidFill>
                <a:highlight>
                  <a:srgbClr val="FFFFFF"/>
                </a:highlight>
              </a:rPr>
              <a:t>*T-Shirts and patches can be purchased separately through the Colorado Jamboree website</a:t>
            </a:r>
            <a:endParaRPr sz="1100">
              <a:solidFill>
                <a:schemeClr val="dk1"/>
              </a:solidFill>
              <a:highlight>
                <a:srgbClr val="FFFFFF"/>
              </a:highlight>
            </a:endParaRPr>
          </a:p>
          <a:p>
            <a:pPr indent="0" lvl="0" marL="0" rtl="0" algn="l">
              <a:spcBef>
                <a:spcPts val="600"/>
              </a:spcBef>
              <a:spcAft>
                <a:spcPts val="0"/>
              </a:spcAft>
              <a:buNone/>
            </a:pPr>
            <a:r>
              <a:t/>
            </a:r>
            <a:endParaRPr sz="1800">
              <a:solidFill>
                <a:schemeClr val="dk2"/>
              </a:solidFill>
            </a:endParaRPr>
          </a:p>
        </p:txBody>
      </p:sp>
      <p:sp>
        <p:nvSpPr>
          <p:cNvPr id="88" name="Google Shape;88;p16"/>
          <p:cNvSpPr txBox="1"/>
          <p:nvPr/>
        </p:nvSpPr>
        <p:spPr>
          <a:xfrm>
            <a:off x="7037400" y="4743300"/>
            <a:ext cx="210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7"/>
          <p:cNvPicPr preferRelativeResize="0"/>
          <p:nvPr/>
        </p:nvPicPr>
        <p:blipFill rotWithShape="1">
          <a:blip r:embed="rId3">
            <a:alphaModFix/>
          </a:blip>
          <a:srcRect b="0" l="0" r="-7480" t="6129"/>
          <a:stretch/>
        </p:blipFill>
        <p:spPr>
          <a:xfrm>
            <a:off x="0" y="4119400"/>
            <a:ext cx="9829300" cy="1024100"/>
          </a:xfrm>
          <a:prstGeom prst="rect">
            <a:avLst/>
          </a:prstGeom>
          <a:noFill/>
          <a:ln>
            <a:noFill/>
          </a:ln>
        </p:spPr>
      </p:pic>
      <p:pic>
        <p:nvPicPr>
          <p:cNvPr id="94" name="Google Shape;94;p17"/>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95" name="Google Shape;95;p17"/>
          <p:cNvSpPr txBox="1"/>
          <p:nvPr/>
        </p:nvSpPr>
        <p:spPr>
          <a:xfrm>
            <a:off x="304800" y="304800"/>
            <a:ext cx="4218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0"/>
              </a:spcBef>
              <a:spcAft>
                <a:spcPts val="600"/>
              </a:spcAft>
              <a:buNone/>
            </a:pPr>
            <a:r>
              <a:rPr b="1" lang="en" sz="2000">
                <a:solidFill>
                  <a:schemeClr val="dk1"/>
                </a:solidFill>
              </a:rPr>
              <a:t>Cub Scout Registration &amp; Fees</a:t>
            </a:r>
            <a:endParaRPr b="1"/>
          </a:p>
        </p:txBody>
      </p:sp>
      <p:sp>
        <p:nvSpPr>
          <p:cNvPr id="96" name="Google Shape;96;p17"/>
          <p:cNvSpPr txBox="1"/>
          <p:nvPr/>
        </p:nvSpPr>
        <p:spPr>
          <a:xfrm>
            <a:off x="480250" y="1047300"/>
            <a:ext cx="8259000" cy="249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1"/>
                </a:solidFill>
                <a:latin typeface="Verdana"/>
                <a:ea typeface="Verdana"/>
                <a:cs typeface="Verdana"/>
                <a:sym typeface="Verdana"/>
              </a:rPr>
              <a:t>Registration fees are non-refundable but transferable</a:t>
            </a:r>
            <a:r>
              <a:rPr lang="en" sz="900">
                <a:solidFill>
                  <a:schemeClr val="dk1"/>
                </a:solidFill>
                <a:latin typeface="Verdana"/>
                <a:ea typeface="Verdana"/>
                <a:cs typeface="Verdana"/>
                <a:sym typeface="Verdana"/>
              </a:rPr>
              <a:t>. Once the unit is registered additional participants' fees will be the same as those previously registered.</a:t>
            </a:r>
            <a:endParaRPr b="1" sz="900">
              <a:solidFill>
                <a:schemeClr val="dk1"/>
              </a:solidFill>
              <a:latin typeface="Verdana"/>
              <a:ea typeface="Verdana"/>
              <a:cs typeface="Verdana"/>
              <a:sym typeface="Verdana"/>
            </a:endParaRPr>
          </a:p>
          <a:p>
            <a:pPr indent="0" lvl="0" marL="0" rtl="0" algn="l">
              <a:lnSpc>
                <a:spcPct val="105416"/>
              </a:lnSpc>
              <a:spcBef>
                <a:spcPts val="0"/>
              </a:spcBef>
              <a:spcAft>
                <a:spcPts val="0"/>
              </a:spcAft>
              <a:buNone/>
            </a:pPr>
            <a:r>
              <a:t/>
            </a:r>
            <a:endParaRPr sz="900">
              <a:solidFill>
                <a:schemeClr val="dk1"/>
              </a:solidFill>
              <a:latin typeface="Verdana"/>
              <a:ea typeface="Verdana"/>
              <a:cs typeface="Verdana"/>
              <a:sym typeface="Verdana"/>
            </a:endParaRPr>
          </a:p>
          <a:p>
            <a:pPr indent="0" lvl="0" marL="0" rtl="0" algn="l">
              <a:lnSpc>
                <a:spcPct val="115000"/>
              </a:lnSpc>
              <a:spcBef>
                <a:spcPts val="0"/>
              </a:spcBef>
              <a:spcAft>
                <a:spcPts val="0"/>
              </a:spcAft>
              <a:buNone/>
            </a:pPr>
            <a:r>
              <a:rPr lang="en" sz="1100">
                <a:solidFill>
                  <a:srgbClr val="222222"/>
                </a:solidFill>
                <a:highlight>
                  <a:srgbClr val="FFFFFF"/>
                </a:highlight>
              </a:rPr>
              <a:t>Registration for the Cub Scouts attending w/ their parents will be similar to what the Council Does for the “Cub Scout Fall Camping Weekends” </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100">
                <a:solidFill>
                  <a:srgbClr val="222222"/>
                </a:solidFill>
                <a:highlight>
                  <a:srgbClr val="FFFFFF"/>
                </a:highlight>
              </a:rPr>
              <a:t> </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100">
                <a:solidFill>
                  <a:srgbClr val="222222"/>
                </a:solidFill>
                <a:highlight>
                  <a:srgbClr val="FFFFFF"/>
                </a:highlight>
              </a:rPr>
              <a:t>The registration will require a parent or guardian to register with their Cub Scout attending Camp. This will apply for all ranks of the Cub Scout program.</a:t>
            </a:r>
            <a:endParaRPr sz="1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100">
                <a:solidFill>
                  <a:srgbClr val="222222"/>
                </a:solidFill>
                <a:highlight>
                  <a:srgbClr val="FFFFFF"/>
                </a:highlight>
              </a:rPr>
              <a:t> </a:t>
            </a:r>
            <a:endParaRPr sz="1100">
              <a:solidFill>
                <a:srgbClr val="222222"/>
              </a:solidFill>
              <a:highlight>
                <a:srgbClr val="FFFFFF"/>
              </a:highlight>
            </a:endParaRPr>
          </a:p>
          <a:p>
            <a:pPr indent="0" lvl="0" marL="0" rtl="0" algn="l">
              <a:lnSpc>
                <a:spcPct val="105416"/>
              </a:lnSpc>
              <a:spcBef>
                <a:spcPts val="0"/>
              </a:spcBef>
              <a:spcAft>
                <a:spcPts val="0"/>
              </a:spcAft>
              <a:buNone/>
            </a:pPr>
            <a:r>
              <a:t/>
            </a:r>
            <a:endParaRPr sz="900">
              <a:solidFill>
                <a:schemeClr val="dk1"/>
              </a:solidFill>
              <a:latin typeface="Verdana"/>
              <a:ea typeface="Verdana"/>
              <a:cs typeface="Verdana"/>
              <a:sym typeface="Verdana"/>
            </a:endParaRPr>
          </a:p>
          <a:p>
            <a:pPr indent="0" lvl="0" marL="0" rtl="0" algn="l">
              <a:lnSpc>
                <a:spcPct val="105416"/>
              </a:lnSpc>
              <a:spcBef>
                <a:spcPts val="0"/>
              </a:spcBef>
              <a:spcAft>
                <a:spcPts val="0"/>
              </a:spcAft>
              <a:buNone/>
            </a:pPr>
            <a:r>
              <a:t/>
            </a:r>
            <a:endParaRPr sz="900">
              <a:solidFill>
                <a:schemeClr val="dk1"/>
              </a:solidFill>
              <a:latin typeface="Verdana"/>
              <a:ea typeface="Verdana"/>
              <a:cs typeface="Verdana"/>
              <a:sym typeface="Verdana"/>
            </a:endParaRPr>
          </a:p>
          <a:p>
            <a:pPr indent="0" lvl="0" marL="0" rtl="0" algn="l">
              <a:lnSpc>
                <a:spcPct val="105416"/>
              </a:lnSpc>
              <a:spcBef>
                <a:spcPts val="0"/>
              </a:spcBef>
              <a:spcAft>
                <a:spcPts val="0"/>
              </a:spcAft>
              <a:buNone/>
            </a:pPr>
            <a:r>
              <a:rPr b="1" lang="en" sz="900">
                <a:solidFill>
                  <a:schemeClr val="dk1"/>
                </a:solidFill>
                <a:latin typeface="Verdana"/>
                <a:ea typeface="Verdana"/>
                <a:cs typeface="Verdana"/>
                <a:sym typeface="Verdana"/>
              </a:rPr>
              <a:t>ALL ADULT </a:t>
            </a:r>
            <a:r>
              <a:rPr b="1" lang="en" sz="900">
                <a:solidFill>
                  <a:srgbClr val="FF0000"/>
                </a:solidFill>
                <a:latin typeface="Verdana"/>
                <a:ea typeface="Verdana"/>
                <a:cs typeface="Verdana"/>
                <a:sym typeface="Verdana"/>
              </a:rPr>
              <a:t>LEADERS</a:t>
            </a:r>
            <a:r>
              <a:rPr b="1" lang="en" sz="900">
                <a:solidFill>
                  <a:schemeClr val="dk1"/>
                </a:solidFill>
                <a:latin typeface="Verdana"/>
                <a:ea typeface="Verdana"/>
                <a:cs typeface="Verdana"/>
                <a:sym typeface="Verdana"/>
              </a:rPr>
              <a:t> STAYING OVERNIGHT MUST BE REGISTERED WITH BSA AND HAVE CURRENT YPT CERTIFICATION</a:t>
            </a:r>
            <a:r>
              <a:rPr lang="en" sz="900">
                <a:solidFill>
                  <a:schemeClr val="dk1"/>
                </a:solidFill>
                <a:latin typeface="Verdana"/>
                <a:ea typeface="Verdana"/>
                <a:cs typeface="Verdana"/>
                <a:sym typeface="Verdana"/>
              </a:rPr>
              <a:t>. PARENTS ATTENDING WITH THEIR OWN SCOUT DO NOT HAVE TO BE REGISTERED. EVERY person attending the Jamboree must have a completed medical form. Forms used for previous District/Council events are acceptable. Be sure they are still up to date. </a:t>
            </a:r>
            <a:endParaRPr sz="800">
              <a:solidFill>
                <a:schemeClr val="dk1"/>
              </a:solidFill>
            </a:endParaRPr>
          </a:p>
          <a:p>
            <a:pPr indent="0" lvl="0" marL="0" rtl="0" algn="l">
              <a:spcBef>
                <a:spcPts val="0"/>
              </a:spcBef>
              <a:spcAft>
                <a:spcPts val="0"/>
              </a:spcAft>
              <a:buNone/>
            </a:pPr>
            <a:r>
              <a:t/>
            </a:r>
            <a:endParaRPr sz="1800">
              <a:solidFill>
                <a:schemeClr val="dk2"/>
              </a:solidFill>
            </a:endParaRPr>
          </a:p>
        </p:txBody>
      </p:sp>
      <p:sp>
        <p:nvSpPr>
          <p:cNvPr id="97" name="Google Shape;97;p17"/>
          <p:cNvSpPr txBox="1"/>
          <p:nvPr/>
        </p:nvSpPr>
        <p:spPr>
          <a:xfrm>
            <a:off x="7037400" y="4743300"/>
            <a:ext cx="210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8"/>
          <p:cNvPicPr preferRelativeResize="0"/>
          <p:nvPr/>
        </p:nvPicPr>
        <p:blipFill rotWithShape="1">
          <a:blip r:embed="rId3">
            <a:alphaModFix/>
          </a:blip>
          <a:srcRect b="0" l="0" r="-7480" t="6129"/>
          <a:stretch/>
        </p:blipFill>
        <p:spPr>
          <a:xfrm>
            <a:off x="0" y="4119400"/>
            <a:ext cx="9829300" cy="1024100"/>
          </a:xfrm>
          <a:prstGeom prst="rect">
            <a:avLst/>
          </a:prstGeom>
          <a:noFill/>
          <a:ln>
            <a:noFill/>
          </a:ln>
        </p:spPr>
      </p:pic>
      <p:pic>
        <p:nvPicPr>
          <p:cNvPr id="103" name="Google Shape;103;p18"/>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04" name="Google Shape;104;p18"/>
          <p:cNvSpPr txBox="1"/>
          <p:nvPr/>
        </p:nvSpPr>
        <p:spPr>
          <a:xfrm>
            <a:off x="304800" y="304800"/>
            <a:ext cx="4218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0"/>
              </a:spcBef>
              <a:spcAft>
                <a:spcPts val="600"/>
              </a:spcAft>
              <a:buNone/>
            </a:pPr>
            <a:r>
              <a:rPr lang="en" sz="2000">
                <a:solidFill>
                  <a:schemeClr val="dk1"/>
                </a:solidFill>
              </a:rPr>
              <a:t>Cub Scout Check in and Check out</a:t>
            </a:r>
            <a:endParaRPr/>
          </a:p>
        </p:txBody>
      </p:sp>
      <p:sp>
        <p:nvSpPr>
          <p:cNvPr id="105" name="Google Shape;105;p18"/>
          <p:cNvSpPr txBox="1"/>
          <p:nvPr/>
        </p:nvSpPr>
        <p:spPr>
          <a:xfrm>
            <a:off x="480250" y="899675"/>
            <a:ext cx="8259000" cy="32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Verdana"/>
                <a:ea typeface="Verdana"/>
                <a:cs typeface="Verdana"/>
                <a:sym typeface="Verdana"/>
              </a:rPr>
              <a:t>Day visitor Cub Scout Packs can check in starting at 7 AM Saturday morning at their Unit’s Sub Camp</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rPr lang="en">
                <a:solidFill>
                  <a:schemeClr val="dk1"/>
                </a:solidFill>
                <a:latin typeface="Verdana"/>
                <a:ea typeface="Verdana"/>
                <a:cs typeface="Verdana"/>
                <a:sym typeface="Verdana"/>
              </a:rPr>
              <a:t>The Saturday “Campfire” Arena show and live concert will conclude by 9ish PM. </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rtl="0" algn="l">
              <a:spcBef>
                <a:spcPts val="0"/>
              </a:spcBef>
              <a:spcAft>
                <a:spcPts val="0"/>
              </a:spcAft>
              <a:buNone/>
            </a:pPr>
            <a:r>
              <a:rPr lang="en">
                <a:solidFill>
                  <a:schemeClr val="dk1"/>
                </a:solidFill>
                <a:latin typeface="Verdana"/>
                <a:ea typeface="Verdana"/>
                <a:cs typeface="Verdana"/>
                <a:sym typeface="Verdana"/>
              </a:rPr>
              <a:t>For Cub Pack camping, arrival starts after 6:30 AM on Saturday and Checkout is at 10 AM on Sunday. Please coordinate with your Pack leaders for food and camp logistics.</a:t>
            </a:r>
            <a:endParaRPr>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a:p>
            <a:pPr indent="0" lvl="0" marL="0" marR="91440" rtl="0" algn="l">
              <a:lnSpc>
                <a:spcPct val="115000"/>
              </a:lnSpc>
              <a:spcBef>
                <a:spcPts val="15"/>
              </a:spcBef>
              <a:spcAft>
                <a:spcPts val="0"/>
              </a:spcAft>
              <a:buNone/>
            </a:pPr>
            <a:r>
              <a:rPr lang="en" sz="1200">
                <a:solidFill>
                  <a:schemeClr val="dk1"/>
                </a:solidFill>
                <a:latin typeface="Verdana"/>
                <a:ea typeface="Verdana"/>
                <a:cs typeface="Verdana"/>
                <a:sym typeface="Verdana"/>
              </a:rPr>
              <a:t>Due to Camp regulations and the volume of traffic we create, unloading and parking can be a slow process. PLEASE, follow the directions of the traffic control people and be respectful. Units may leave 1 TRAILER at the campsite.  All other vehicles are to be parked in the parking area designated for your subcamp (see map).</a:t>
            </a:r>
            <a:endParaRPr>
              <a:solidFill>
                <a:schemeClr val="dk1"/>
              </a:solidFill>
              <a:latin typeface="Verdana"/>
              <a:ea typeface="Verdana"/>
              <a:cs typeface="Verdana"/>
              <a:sym typeface="Verdana"/>
            </a:endParaRPr>
          </a:p>
        </p:txBody>
      </p:sp>
      <p:sp>
        <p:nvSpPr>
          <p:cNvPr id="106" name="Google Shape;106;p18"/>
          <p:cNvSpPr txBox="1"/>
          <p:nvPr/>
        </p:nvSpPr>
        <p:spPr>
          <a:xfrm>
            <a:off x="7037400" y="4743300"/>
            <a:ext cx="210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9"/>
          <p:cNvPicPr preferRelativeResize="0"/>
          <p:nvPr/>
        </p:nvPicPr>
        <p:blipFill rotWithShape="1">
          <a:blip r:embed="rId3">
            <a:alphaModFix/>
          </a:blip>
          <a:srcRect b="0" l="0" r="-7480" t="6129"/>
          <a:stretch/>
        </p:blipFill>
        <p:spPr>
          <a:xfrm>
            <a:off x="0" y="4119400"/>
            <a:ext cx="9829300" cy="1024100"/>
          </a:xfrm>
          <a:prstGeom prst="rect">
            <a:avLst/>
          </a:prstGeom>
          <a:noFill/>
          <a:ln>
            <a:noFill/>
          </a:ln>
        </p:spPr>
      </p:pic>
      <p:pic>
        <p:nvPicPr>
          <p:cNvPr id="112" name="Google Shape;112;p19"/>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13" name="Google Shape;113;p19"/>
          <p:cNvSpPr txBox="1"/>
          <p:nvPr/>
        </p:nvSpPr>
        <p:spPr>
          <a:xfrm>
            <a:off x="304800" y="304800"/>
            <a:ext cx="4218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0"/>
              </a:spcBef>
              <a:spcAft>
                <a:spcPts val="600"/>
              </a:spcAft>
              <a:buNone/>
            </a:pPr>
            <a:r>
              <a:rPr lang="en" sz="2000">
                <a:solidFill>
                  <a:schemeClr val="dk1"/>
                </a:solidFill>
              </a:rPr>
              <a:t>Program</a:t>
            </a:r>
            <a:endParaRPr/>
          </a:p>
        </p:txBody>
      </p:sp>
      <p:sp>
        <p:nvSpPr>
          <p:cNvPr id="114" name="Google Shape;114;p19"/>
          <p:cNvSpPr txBox="1"/>
          <p:nvPr/>
        </p:nvSpPr>
        <p:spPr>
          <a:xfrm>
            <a:off x="7037400" y="4743300"/>
            <a:ext cx="210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ColoradoJamboree.com</a:t>
            </a:r>
            <a:endParaRPr>
              <a:solidFill>
                <a:schemeClr val="accent4"/>
              </a:solidFill>
            </a:endParaRPr>
          </a:p>
        </p:txBody>
      </p:sp>
      <p:pic>
        <p:nvPicPr>
          <p:cNvPr id="115" name="Google Shape;115;p19"/>
          <p:cNvPicPr preferRelativeResize="0"/>
          <p:nvPr/>
        </p:nvPicPr>
        <p:blipFill>
          <a:blip r:embed="rId5">
            <a:alphaModFix/>
          </a:blip>
          <a:stretch>
            <a:fillRect/>
          </a:stretch>
        </p:blipFill>
        <p:spPr>
          <a:xfrm>
            <a:off x="1384725" y="533500"/>
            <a:ext cx="6966425" cy="3546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0"/>
          <p:cNvPicPr preferRelativeResize="0"/>
          <p:nvPr/>
        </p:nvPicPr>
        <p:blipFill rotWithShape="1">
          <a:blip r:embed="rId3">
            <a:alphaModFix/>
          </a:blip>
          <a:srcRect b="0" l="0" r="-7480" t="6129"/>
          <a:stretch/>
        </p:blipFill>
        <p:spPr>
          <a:xfrm>
            <a:off x="0" y="4119400"/>
            <a:ext cx="9829300" cy="1024100"/>
          </a:xfrm>
          <a:prstGeom prst="rect">
            <a:avLst/>
          </a:prstGeom>
          <a:noFill/>
          <a:ln>
            <a:noFill/>
          </a:ln>
        </p:spPr>
      </p:pic>
      <p:pic>
        <p:nvPicPr>
          <p:cNvPr id="121" name="Google Shape;121;p20"/>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22" name="Google Shape;122;p20"/>
          <p:cNvSpPr txBox="1"/>
          <p:nvPr/>
        </p:nvSpPr>
        <p:spPr>
          <a:xfrm>
            <a:off x="304800" y="304800"/>
            <a:ext cx="4218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0"/>
              </a:spcBef>
              <a:spcAft>
                <a:spcPts val="600"/>
              </a:spcAft>
              <a:buNone/>
            </a:pPr>
            <a:r>
              <a:rPr lang="en" sz="2000">
                <a:solidFill>
                  <a:schemeClr val="dk1"/>
                </a:solidFill>
              </a:rPr>
              <a:t>Draft Schedule</a:t>
            </a:r>
            <a:endParaRPr/>
          </a:p>
        </p:txBody>
      </p:sp>
      <p:sp>
        <p:nvSpPr>
          <p:cNvPr id="123" name="Google Shape;123;p20"/>
          <p:cNvSpPr txBox="1"/>
          <p:nvPr/>
        </p:nvSpPr>
        <p:spPr>
          <a:xfrm>
            <a:off x="442500" y="797400"/>
            <a:ext cx="8259000" cy="327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700" u="sng">
                <a:solidFill>
                  <a:schemeClr val="dk1"/>
                </a:solidFill>
                <a:latin typeface="Verdana"/>
                <a:ea typeface="Verdana"/>
                <a:cs typeface="Verdana"/>
                <a:sym typeface="Verdana"/>
              </a:rPr>
              <a:t>FRIDAY </a:t>
            </a:r>
            <a:endParaRPr b="1"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 sz="700">
                <a:solidFill>
                  <a:schemeClr val="dk1"/>
                </a:solidFill>
                <a:latin typeface="Verdana"/>
                <a:ea typeface="Verdana"/>
                <a:cs typeface="Verdana"/>
                <a:sym typeface="Verdana"/>
              </a:rPr>
              <a:t>3:00 - 8:00 PM	</a:t>
            </a:r>
            <a:r>
              <a:rPr b="1" lang="en" sz="700">
                <a:solidFill>
                  <a:schemeClr val="dk1"/>
                </a:solidFill>
                <a:latin typeface="Verdana"/>
                <a:ea typeface="Verdana"/>
                <a:cs typeface="Verdana"/>
                <a:sym typeface="Verdana"/>
              </a:rPr>
              <a:t>Check-in at Sub-Camp (and then set up unit camp)</a:t>
            </a:r>
            <a:endParaRPr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 sz="700">
                <a:solidFill>
                  <a:schemeClr val="dk1"/>
                </a:solidFill>
                <a:latin typeface="Verdana"/>
                <a:ea typeface="Verdana"/>
                <a:cs typeface="Verdana"/>
                <a:sym typeface="Verdana"/>
              </a:rPr>
              <a:t>9:30 PM		</a:t>
            </a:r>
            <a:r>
              <a:rPr b="1" lang="en" sz="700">
                <a:solidFill>
                  <a:schemeClr val="dk1"/>
                </a:solidFill>
                <a:latin typeface="Verdana"/>
                <a:ea typeface="Verdana"/>
                <a:cs typeface="Verdana"/>
                <a:sym typeface="Verdana"/>
              </a:rPr>
              <a:t>Scoutmaster and SPL meeting/cracker barrel </a:t>
            </a:r>
            <a:r>
              <a:rPr lang="en" sz="700">
                <a:solidFill>
                  <a:schemeClr val="dk1"/>
                </a:solidFill>
                <a:latin typeface="Verdana"/>
                <a:ea typeface="Verdana"/>
                <a:cs typeface="Verdana"/>
                <a:sym typeface="Verdana"/>
              </a:rPr>
              <a:t>- Gilwell Hall Bring something to share!</a:t>
            </a:r>
            <a:endParaRPr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 sz="700">
                <a:solidFill>
                  <a:schemeClr val="dk1"/>
                </a:solidFill>
                <a:latin typeface="Verdana"/>
                <a:ea typeface="Verdana"/>
                <a:cs typeface="Verdana"/>
                <a:sym typeface="Verdana"/>
              </a:rPr>
              <a:t>10:00 PM		</a:t>
            </a:r>
            <a:r>
              <a:rPr b="1" lang="en" sz="700">
                <a:solidFill>
                  <a:schemeClr val="dk1"/>
                </a:solidFill>
                <a:latin typeface="Verdana"/>
                <a:ea typeface="Verdana"/>
                <a:cs typeface="Verdana"/>
                <a:sym typeface="Verdana"/>
              </a:rPr>
              <a:t>Lights out-quiet time</a:t>
            </a:r>
            <a:endParaRPr b="1"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b="1" lang="en" sz="700" u="sng">
                <a:solidFill>
                  <a:schemeClr val="dk1"/>
                </a:solidFill>
                <a:latin typeface="Verdana"/>
                <a:ea typeface="Verdana"/>
                <a:cs typeface="Verdana"/>
                <a:sym typeface="Verdana"/>
              </a:rPr>
              <a:t>SATURDAY</a:t>
            </a:r>
            <a:endParaRPr sz="700" u="sng">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 sz="700">
                <a:solidFill>
                  <a:schemeClr val="dk1"/>
                </a:solidFill>
                <a:latin typeface="Verdana"/>
                <a:ea typeface="Verdana"/>
                <a:cs typeface="Verdana"/>
                <a:sym typeface="Verdana"/>
              </a:rPr>
              <a:t>7:00 AM		</a:t>
            </a:r>
            <a:r>
              <a:rPr b="1" lang="en" sz="700">
                <a:solidFill>
                  <a:schemeClr val="dk1"/>
                </a:solidFill>
                <a:latin typeface="Verdana"/>
                <a:ea typeface="Verdana"/>
                <a:cs typeface="Verdana"/>
                <a:sym typeface="Verdana"/>
              </a:rPr>
              <a:t>Cub Pack and Scout Troops Check-in - </a:t>
            </a:r>
            <a:r>
              <a:rPr lang="en" sz="700">
                <a:solidFill>
                  <a:schemeClr val="dk1"/>
                </a:solidFill>
                <a:latin typeface="Verdana"/>
                <a:ea typeface="Verdana"/>
                <a:cs typeface="Verdana"/>
                <a:sym typeface="Verdana"/>
              </a:rPr>
              <a:t>Registration at HQ</a:t>
            </a:r>
            <a:endParaRPr b="1"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b="1" lang="en" sz="700">
                <a:solidFill>
                  <a:schemeClr val="dk1"/>
                </a:solidFill>
                <a:latin typeface="Verdana"/>
                <a:ea typeface="Verdana"/>
                <a:cs typeface="Verdana"/>
                <a:sym typeface="Verdana"/>
              </a:rPr>
              <a:t>							</a:t>
            </a:r>
            <a:endParaRPr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 sz="700">
                <a:solidFill>
                  <a:schemeClr val="dk1"/>
                </a:solidFill>
                <a:latin typeface="Verdana"/>
                <a:ea typeface="Verdana"/>
                <a:cs typeface="Verdana"/>
                <a:sym typeface="Verdana"/>
              </a:rPr>
              <a:t>8:30 AM		</a:t>
            </a:r>
            <a:r>
              <a:rPr b="1" lang="en" sz="700">
                <a:solidFill>
                  <a:schemeClr val="dk1"/>
                </a:solidFill>
                <a:latin typeface="Verdana"/>
                <a:ea typeface="Verdana"/>
                <a:cs typeface="Verdana"/>
                <a:sym typeface="Verdana"/>
              </a:rPr>
              <a:t>OPENING Flag Ceremony at sub-camp</a:t>
            </a:r>
            <a:endParaRPr b="1"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 sz="700">
                <a:solidFill>
                  <a:schemeClr val="dk1"/>
                </a:solidFill>
                <a:latin typeface="Verdana"/>
                <a:ea typeface="Verdana"/>
                <a:cs typeface="Verdana"/>
                <a:sym typeface="Verdana"/>
              </a:rPr>
              <a:t>9:00 AM		</a:t>
            </a:r>
            <a:r>
              <a:rPr b="1" lang="en" sz="700">
                <a:solidFill>
                  <a:schemeClr val="dk1"/>
                </a:solidFill>
                <a:latin typeface="Verdana"/>
                <a:ea typeface="Verdana"/>
                <a:cs typeface="Verdana"/>
                <a:sym typeface="Verdana"/>
              </a:rPr>
              <a:t>Activities Begin </a:t>
            </a:r>
            <a:endParaRPr b="1"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 sz="700">
                <a:solidFill>
                  <a:schemeClr val="dk1"/>
                </a:solidFill>
                <a:latin typeface="Verdana"/>
                <a:ea typeface="Verdana"/>
                <a:cs typeface="Verdana"/>
                <a:sym typeface="Verdana"/>
              </a:rPr>
              <a:t>12 PM		</a:t>
            </a:r>
            <a:r>
              <a:rPr b="1" lang="en" sz="700">
                <a:solidFill>
                  <a:schemeClr val="dk1"/>
                </a:solidFill>
                <a:latin typeface="Verdana"/>
                <a:ea typeface="Verdana"/>
                <a:cs typeface="Verdana"/>
                <a:sym typeface="Verdana"/>
              </a:rPr>
              <a:t>Activities  close</a:t>
            </a:r>
            <a:r>
              <a:rPr lang="en" sz="700">
                <a:solidFill>
                  <a:schemeClr val="dk1"/>
                </a:solidFill>
                <a:latin typeface="Verdana"/>
                <a:ea typeface="Verdana"/>
                <a:cs typeface="Verdana"/>
                <a:sym typeface="Verdana"/>
              </a:rPr>
              <a:t> – Return to campsite for lunch</a:t>
            </a:r>
            <a:endParaRPr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 sz="700">
                <a:solidFill>
                  <a:schemeClr val="dk1"/>
                </a:solidFill>
                <a:latin typeface="Verdana"/>
                <a:ea typeface="Verdana"/>
                <a:cs typeface="Verdana"/>
                <a:sym typeface="Verdana"/>
              </a:rPr>
              <a:t>11:45 AM–1:00 PM	</a:t>
            </a:r>
            <a:r>
              <a:rPr b="1" lang="en" sz="700">
                <a:solidFill>
                  <a:schemeClr val="dk1"/>
                </a:solidFill>
                <a:latin typeface="Verdana"/>
                <a:ea typeface="Verdana"/>
                <a:cs typeface="Verdana"/>
                <a:sym typeface="Verdana"/>
              </a:rPr>
              <a:t>Lunch </a:t>
            </a:r>
            <a:endParaRPr b="1"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 sz="700">
                <a:solidFill>
                  <a:schemeClr val="dk1"/>
                </a:solidFill>
                <a:latin typeface="Verdana"/>
                <a:ea typeface="Verdana"/>
                <a:cs typeface="Verdana"/>
                <a:sym typeface="Verdana"/>
              </a:rPr>
              <a:t>5 PM – 6:30 PM	</a:t>
            </a:r>
            <a:r>
              <a:rPr b="1" lang="en" sz="700">
                <a:solidFill>
                  <a:schemeClr val="dk1"/>
                </a:solidFill>
                <a:latin typeface="Verdana"/>
                <a:ea typeface="Verdana"/>
                <a:cs typeface="Verdana"/>
                <a:sym typeface="Verdana"/>
              </a:rPr>
              <a:t>Activities close,</a:t>
            </a:r>
            <a:r>
              <a:rPr lang="en" sz="700">
                <a:solidFill>
                  <a:schemeClr val="dk1"/>
                </a:solidFill>
                <a:latin typeface="Verdana"/>
                <a:ea typeface="Verdana"/>
                <a:cs typeface="Verdana"/>
                <a:sym typeface="Verdana"/>
              </a:rPr>
              <a:t> </a:t>
            </a:r>
            <a:r>
              <a:rPr b="1" lang="en" sz="700">
                <a:solidFill>
                  <a:schemeClr val="dk1"/>
                </a:solidFill>
                <a:latin typeface="Verdana"/>
                <a:ea typeface="Verdana"/>
                <a:cs typeface="Verdana"/>
                <a:sym typeface="Verdana"/>
              </a:rPr>
              <a:t>Dinner </a:t>
            </a:r>
            <a:endParaRPr b="1"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b="1" lang="en" sz="700">
                <a:solidFill>
                  <a:schemeClr val="dk1"/>
                </a:solidFill>
                <a:latin typeface="Verdana"/>
                <a:ea typeface="Verdana"/>
                <a:cs typeface="Verdana"/>
                <a:sym typeface="Verdana"/>
              </a:rPr>
              <a:t>6:30 PM		ARENA campfire program </a:t>
            </a:r>
            <a:endParaRPr b="1"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b="1" lang="en" sz="700" u="sng">
                <a:solidFill>
                  <a:schemeClr val="dk1"/>
                </a:solidFill>
                <a:latin typeface="Verdana"/>
                <a:ea typeface="Verdana"/>
                <a:cs typeface="Verdana"/>
                <a:sym typeface="Verdana"/>
              </a:rPr>
              <a:t>SUNDAY</a:t>
            </a:r>
            <a:endParaRPr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 sz="700">
                <a:solidFill>
                  <a:schemeClr val="dk1"/>
                </a:solidFill>
                <a:latin typeface="Verdana"/>
                <a:ea typeface="Verdana"/>
                <a:cs typeface="Verdana"/>
                <a:sym typeface="Verdana"/>
              </a:rPr>
              <a:t>8:30 AM		Closing Ceremony </a:t>
            </a:r>
            <a:r>
              <a:rPr b="1" lang="en" sz="700">
                <a:solidFill>
                  <a:schemeClr val="dk1"/>
                </a:solidFill>
                <a:latin typeface="Verdana"/>
                <a:ea typeface="Verdana"/>
                <a:cs typeface="Verdana"/>
                <a:sym typeface="Verdana"/>
              </a:rPr>
              <a:t>Chapel Service at sub-camp - </a:t>
            </a:r>
            <a:r>
              <a:rPr lang="en" sz="700">
                <a:solidFill>
                  <a:schemeClr val="dk1"/>
                </a:solidFill>
                <a:latin typeface="Verdana"/>
                <a:ea typeface="Verdana"/>
                <a:cs typeface="Verdana"/>
                <a:sym typeface="Verdana"/>
              </a:rPr>
              <a:t> Scout awards given at this time</a:t>
            </a:r>
            <a:endParaRPr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700">
              <a:solidFill>
                <a:schemeClr val="dk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rPr lang="en" sz="700">
                <a:solidFill>
                  <a:schemeClr val="dk1"/>
                </a:solidFill>
                <a:latin typeface="Verdana"/>
                <a:ea typeface="Verdana"/>
                <a:cs typeface="Verdana"/>
                <a:sym typeface="Verdana"/>
              </a:rPr>
              <a:t>10:30 AM		</a:t>
            </a:r>
            <a:r>
              <a:rPr b="1" lang="en" sz="700">
                <a:solidFill>
                  <a:schemeClr val="dk1"/>
                </a:solidFill>
                <a:latin typeface="Verdana"/>
                <a:ea typeface="Verdana"/>
                <a:cs typeface="Verdana"/>
                <a:sym typeface="Verdana"/>
              </a:rPr>
              <a:t>Check out of camp, remember all trash goes home with you!</a:t>
            </a:r>
            <a:endParaRPr sz="700">
              <a:solidFill>
                <a:schemeClr val="dk1"/>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t/>
            </a:r>
            <a:endParaRPr sz="700">
              <a:solidFill>
                <a:schemeClr val="dk1"/>
              </a:solidFill>
              <a:latin typeface="Verdana"/>
              <a:ea typeface="Verdana"/>
              <a:cs typeface="Verdana"/>
              <a:sym typeface="Verdana"/>
            </a:endParaRPr>
          </a:p>
          <a:p>
            <a:pPr indent="0" lvl="0" marL="0" rtl="0" algn="l">
              <a:spcBef>
                <a:spcPts val="0"/>
              </a:spcBef>
              <a:spcAft>
                <a:spcPts val="0"/>
              </a:spcAft>
              <a:buNone/>
            </a:pPr>
            <a:r>
              <a:t/>
            </a:r>
            <a:endParaRPr>
              <a:solidFill>
                <a:schemeClr val="dk1"/>
              </a:solidFill>
              <a:latin typeface="Verdana"/>
              <a:ea typeface="Verdana"/>
              <a:cs typeface="Verdana"/>
              <a:sym typeface="Verdana"/>
            </a:endParaRPr>
          </a:p>
        </p:txBody>
      </p:sp>
      <p:sp>
        <p:nvSpPr>
          <p:cNvPr id="124" name="Google Shape;124;p20"/>
          <p:cNvSpPr txBox="1"/>
          <p:nvPr/>
        </p:nvSpPr>
        <p:spPr>
          <a:xfrm>
            <a:off x="7037400" y="4743300"/>
            <a:ext cx="210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1"/>
          <p:cNvPicPr preferRelativeResize="0"/>
          <p:nvPr/>
        </p:nvPicPr>
        <p:blipFill rotWithShape="1">
          <a:blip r:embed="rId3">
            <a:alphaModFix/>
          </a:blip>
          <a:srcRect b="0" l="0" r="-7480" t="6129"/>
          <a:stretch/>
        </p:blipFill>
        <p:spPr>
          <a:xfrm>
            <a:off x="0" y="4119400"/>
            <a:ext cx="9829300" cy="1024100"/>
          </a:xfrm>
          <a:prstGeom prst="rect">
            <a:avLst/>
          </a:prstGeom>
          <a:noFill/>
          <a:ln>
            <a:noFill/>
          </a:ln>
        </p:spPr>
      </p:pic>
      <p:pic>
        <p:nvPicPr>
          <p:cNvPr id="130" name="Google Shape;130;p21"/>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31" name="Google Shape;131;p21"/>
          <p:cNvSpPr txBox="1"/>
          <p:nvPr/>
        </p:nvSpPr>
        <p:spPr>
          <a:xfrm>
            <a:off x="304800" y="304800"/>
            <a:ext cx="42186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0"/>
              </a:spcBef>
              <a:spcAft>
                <a:spcPts val="600"/>
              </a:spcAft>
              <a:buNone/>
            </a:pPr>
            <a:r>
              <a:rPr lang="en" sz="2000">
                <a:solidFill>
                  <a:schemeClr val="dk1"/>
                </a:solidFill>
              </a:rPr>
              <a:t>Draft Map</a:t>
            </a:r>
            <a:endParaRPr/>
          </a:p>
        </p:txBody>
      </p:sp>
      <p:sp>
        <p:nvSpPr>
          <p:cNvPr id="132" name="Google Shape;132;p21"/>
          <p:cNvSpPr txBox="1"/>
          <p:nvPr/>
        </p:nvSpPr>
        <p:spPr>
          <a:xfrm>
            <a:off x="7037400" y="4743300"/>
            <a:ext cx="210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rPr>
              <a:t>ColoradoJamboree.com</a:t>
            </a:r>
            <a:endParaRPr>
              <a:solidFill>
                <a:schemeClr val="accent4"/>
              </a:solidFill>
            </a:endParaRPr>
          </a:p>
        </p:txBody>
      </p:sp>
      <p:pic>
        <p:nvPicPr>
          <p:cNvPr id="133" name="Google Shape;133;p21"/>
          <p:cNvPicPr preferRelativeResize="0"/>
          <p:nvPr/>
        </p:nvPicPr>
        <p:blipFill>
          <a:blip r:embed="rId5">
            <a:alphaModFix/>
          </a:blip>
          <a:stretch>
            <a:fillRect/>
          </a:stretch>
        </p:blipFill>
        <p:spPr>
          <a:xfrm>
            <a:off x="2888800" y="-266675"/>
            <a:ext cx="6338174" cy="3987743"/>
          </a:xfrm>
          <a:prstGeom prst="rect">
            <a:avLst/>
          </a:prstGeom>
          <a:noFill/>
          <a:ln>
            <a:noFill/>
          </a:ln>
        </p:spPr>
      </p:pic>
      <p:sp>
        <p:nvSpPr>
          <p:cNvPr id="134" name="Google Shape;134;p21"/>
          <p:cNvSpPr txBox="1"/>
          <p:nvPr/>
        </p:nvSpPr>
        <p:spPr>
          <a:xfrm>
            <a:off x="163700" y="1036375"/>
            <a:ext cx="2475000" cy="2566800"/>
          </a:xfrm>
          <a:prstGeom prst="rect">
            <a:avLst/>
          </a:prstGeom>
          <a:noFill/>
          <a:ln>
            <a:noFill/>
          </a:ln>
        </p:spPr>
        <p:txBody>
          <a:bodyPr anchorCtr="0" anchor="t" bIns="91425" lIns="91425" spcFirstLastPara="1" rIns="91425" wrap="square" tIns="91425">
            <a:spAutoFit/>
          </a:bodyPr>
          <a:lstStyle/>
          <a:p>
            <a:pPr indent="0" lvl="0" marL="0" rtl="0" algn="l">
              <a:lnSpc>
                <a:spcPct val="113333"/>
              </a:lnSpc>
              <a:spcBef>
                <a:spcPts val="30"/>
              </a:spcBef>
              <a:spcAft>
                <a:spcPts val="0"/>
              </a:spcAft>
              <a:buClr>
                <a:schemeClr val="dk1"/>
              </a:buClr>
              <a:buSzPts val="1100"/>
              <a:buFont typeface="Arial"/>
              <a:buNone/>
            </a:pPr>
            <a:r>
              <a:rPr b="1" lang="en" sz="1200">
                <a:solidFill>
                  <a:schemeClr val="dk1"/>
                </a:solidFill>
                <a:latin typeface="Verdana"/>
                <a:ea typeface="Verdana"/>
                <a:cs typeface="Verdana"/>
                <a:sym typeface="Verdana"/>
              </a:rPr>
              <a:t>Sub Camp A:</a:t>
            </a:r>
            <a:r>
              <a:rPr lang="en" sz="1200">
                <a:solidFill>
                  <a:schemeClr val="dk1"/>
                </a:solidFill>
                <a:latin typeface="Verdana"/>
                <a:ea typeface="Verdana"/>
                <a:cs typeface="Verdana"/>
                <a:sym typeface="Verdana"/>
              </a:rPr>
              <a:t> Ogallala, Dodge, Creede</a:t>
            </a:r>
            <a:endParaRPr sz="1200">
              <a:solidFill>
                <a:schemeClr val="dk1"/>
              </a:solidFill>
              <a:latin typeface="Verdana"/>
              <a:ea typeface="Verdana"/>
              <a:cs typeface="Verdana"/>
              <a:sym typeface="Verdana"/>
            </a:endParaRPr>
          </a:p>
          <a:p>
            <a:pPr indent="0" lvl="0" marL="0" rtl="0" algn="l">
              <a:lnSpc>
                <a:spcPct val="113333"/>
              </a:lnSpc>
              <a:spcBef>
                <a:spcPts val="30"/>
              </a:spcBef>
              <a:spcAft>
                <a:spcPts val="0"/>
              </a:spcAft>
              <a:buClr>
                <a:schemeClr val="dk1"/>
              </a:buClr>
              <a:buSzPts val="1100"/>
              <a:buFont typeface="Arial"/>
              <a:buNone/>
            </a:pPr>
            <a:r>
              <a:rPr b="1" lang="en" sz="1200">
                <a:solidFill>
                  <a:schemeClr val="dk1"/>
                </a:solidFill>
                <a:latin typeface="Verdana"/>
                <a:ea typeface="Verdana"/>
                <a:cs typeface="Verdana"/>
                <a:sym typeface="Verdana"/>
              </a:rPr>
              <a:t>Sub Camp B:</a:t>
            </a:r>
            <a:r>
              <a:rPr lang="en" sz="1200">
                <a:solidFill>
                  <a:schemeClr val="dk1"/>
                </a:solidFill>
                <a:latin typeface="Verdana"/>
                <a:ea typeface="Verdana"/>
                <a:cs typeface="Verdana"/>
                <a:sym typeface="Verdana"/>
              </a:rPr>
              <a:t> Sedalia, Victor, Deadwood,Raton, Wichita, Stillwater</a:t>
            </a:r>
            <a:endParaRPr sz="1200">
              <a:solidFill>
                <a:schemeClr val="dk1"/>
              </a:solidFill>
              <a:latin typeface="Verdana"/>
              <a:ea typeface="Verdana"/>
              <a:cs typeface="Verdana"/>
              <a:sym typeface="Verdana"/>
            </a:endParaRPr>
          </a:p>
          <a:p>
            <a:pPr indent="0" lvl="0" marL="0" rtl="0" algn="l">
              <a:lnSpc>
                <a:spcPct val="113333"/>
              </a:lnSpc>
              <a:spcBef>
                <a:spcPts val="30"/>
              </a:spcBef>
              <a:spcAft>
                <a:spcPts val="0"/>
              </a:spcAft>
              <a:buClr>
                <a:schemeClr val="dk1"/>
              </a:buClr>
              <a:buSzPts val="1100"/>
              <a:buFont typeface="Arial"/>
              <a:buNone/>
            </a:pPr>
            <a:r>
              <a:rPr b="1" lang="en" sz="1200">
                <a:solidFill>
                  <a:schemeClr val="dk1"/>
                </a:solidFill>
                <a:latin typeface="Verdana"/>
                <a:ea typeface="Verdana"/>
                <a:cs typeface="Verdana"/>
                <a:sym typeface="Verdana"/>
              </a:rPr>
              <a:t>Sub Camp C: </a:t>
            </a:r>
            <a:r>
              <a:rPr lang="en" sz="1200">
                <a:solidFill>
                  <a:schemeClr val="dk1"/>
                </a:solidFill>
                <a:latin typeface="Verdana"/>
                <a:ea typeface="Verdana"/>
                <a:cs typeface="Verdana"/>
                <a:sym typeface="Verdana"/>
              </a:rPr>
              <a:t>Abilene, El Paso, Cripple Creek, Victor, Loredo</a:t>
            </a:r>
            <a:endParaRPr b="1" sz="1200">
              <a:solidFill>
                <a:schemeClr val="dk1"/>
              </a:solidFill>
              <a:latin typeface="Verdana"/>
              <a:ea typeface="Verdana"/>
              <a:cs typeface="Verdana"/>
              <a:sym typeface="Verdana"/>
            </a:endParaRPr>
          </a:p>
          <a:p>
            <a:pPr indent="0" lvl="0" marL="0" rtl="0" algn="l">
              <a:lnSpc>
                <a:spcPct val="113333"/>
              </a:lnSpc>
              <a:spcBef>
                <a:spcPts val="30"/>
              </a:spcBef>
              <a:spcAft>
                <a:spcPts val="0"/>
              </a:spcAft>
              <a:buClr>
                <a:schemeClr val="dk1"/>
              </a:buClr>
              <a:buSzPts val="1100"/>
              <a:buFont typeface="Arial"/>
              <a:buNone/>
            </a:pPr>
            <a:r>
              <a:rPr b="1" lang="en" sz="1200">
                <a:solidFill>
                  <a:schemeClr val="dk1"/>
                </a:solidFill>
                <a:latin typeface="Verdana"/>
                <a:ea typeface="Verdana"/>
                <a:cs typeface="Verdana"/>
                <a:sym typeface="Verdana"/>
              </a:rPr>
              <a:t>Sub Camp D:</a:t>
            </a:r>
            <a:r>
              <a:rPr lang="en" sz="1200">
                <a:solidFill>
                  <a:schemeClr val="dk1"/>
                </a:solidFill>
                <a:latin typeface="Verdana"/>
                <a:ea typeface="Verdana"/>
                <a:cs typeface="Verdana"/>
                <a:sym typeface="Verdana"/>
              </a:rPr>
              <a:t> Eureka, Caribou</a:t>
            </a:r>
            <a:endParaRPr sz="1200">
              <a:solidFill>
                <a:schemeClr val="dk1"/>
              </a:solidFill>
              <a:latin typeface="Verdana"/>
              <a:ea typeface="Verdana"/>
              <a:cs typeface="Verdana"/>
              <a:sym typeface="Verdana"/>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