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5" d="100"/>
          <a:sy n="135" d="100"/>
        </p:scale>
        <p:origin x="64" y="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26e7143b5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 name="Google Shape;52;g26e7143b56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6e7143b566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6e7143b566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6e7143b566_0_1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26e7143b566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6e7143b566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26e7143b566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6e7143b566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6e7143b566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6e7143b566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6e7143b566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6e7143b566_0_1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6e7143b566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6e7143b566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6e7143b566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e7143b566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e7143b566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ce14b62fb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ce14b62fb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6e7143b566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6e7143b56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6e7143b566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6e7143b566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6e7143b566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26e7143b566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6e7143b566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6e7143b56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https://denverboyscouts.doubleknot.com/event/2024-pre-event-colorado-jamboree-troopshipcrew-unit-intent/3026030"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descr="A picture containing background pattern&#10;&#10;Description automatically generated"/>
          <p:cNvPicPr preferRelativeResize="0"/>
          <p:nvPr/>
        </p:nvPicPr>
        <p:blipFill rotWithShape="1">
          <a:blip r:embed="rId3">
            <a:alphaModFix/>
          </a:blip>
          <a:srcRect/>
          <a:stretch/>
        </p:blipFill>
        <p:spPr>
          <a:xfrm>
            <a:off x="5062174" y="6"/>
            <a:ext cx="4166675" cy="4752951"/>
          </a:xfrm>
          <a:prstGeom prst="rect">
            <a:avLst/>
          </a:prstGeom>
          <a:noFill/>
          <a:ln>
            <a:noFill/>
          </a:ln>
        </p:spPr>
      </p:pic>
      <p:sp>
        <p:nvSpPr>
          <p:cNvPr id="55" name="Google Shape;55;p13"/>
          <p:cNvSpPr txBox="1"/>
          <p:nvPr/>
        </p:nvSpPr>
        <p:spPr>
          <a:xfrm>
            <a:off x="313412" y="223575"/>
            <a:ext cx="5087400" cy="31014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Colorado Jamboree </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“Light the Fire”</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4100"/>
              <a:buFont typeface="Arial"/>
              <a:buNone/>
            </a:pPr>
            <a:r>
              <a:rPr lang="en" sz="4100" b="0" i="0" u="none" strike="noStrike" cap="none">
                <a:solidFill>
                  <a:schemeClr val="dk1"/>
                </a:solidFill>
                <a:latin typeface="Algerian"/>
                <a:ea typeface="Algerian"/>
                <a:cs typeface="Algerian"/>
                <a:sym typeface="Algerian"/>
              </a:rPr>
              <a:t>For Scouting</a:t>
            </a:r>
            <a:endParaRPr sz="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300"/>
              <a:buFont typeface="Arial"/>
              <a:buNone/>
            </a:pPr>
            <a:r>
              <a:rPr lang="en" sz="3300" b="0" i="0" u="none" strike="noStrike" cap="none">
                <a:solidFill>
                  <a:schemeClr val="dk1"/>
                </a:solidFill>
                <a:latin typeface="Algerian"/>
                <a:ea typeface="Algerian"/>
                <a:cs typeface="Algerian"/>
                <a:sym typeface="Algerian"/>
              </a:rPr>
              <a:t>Sept 27-29, 2024</a:t>
            </a:r>
            <a:endParaRPr sz="900" b="0" i="0" u="none" strike="noStrike" cap="none">
              <a:solidFill>
                <a:srgbClr val="000000"/>
              </a:solidFill>
              <a:latin typeface="Arial"/>
              <a:ea typeface="Arial"/>
              <a:cs typeface="Arial"/>
              <a:sym typeface="Arial"/>
            </a:endParaRPr>
          </a:p>
        </p:txBody>
      </p:sp>
      <p:pic>
        <p:nvPicPr>
          <p:cNvPr id="56" name="Google Shape;56;p13" descr="Text&#10;&#10;Description automatically generated"/>
          <p:cNvPicPr preferRelativeResize="0"/>
          <p:nvPr/>
        </p:nvPicPr>
        <p:blipFill rotWithShape="1">
          <a:blip r:embed="rId4">
            <a:alphaModFix/>
          </a:blip>
          <a:srcRect/>
          <a:stretch/>
        </p:blipFill>
        <p:spPr>
          <a:xfrm>
            <a:off x="205198" y="4269725"/>
            <a:ext cx="4275100" cy="760550"/>
          </a:xfrm>
          <a:prstGeom prst="rect">
            <a:avLst/>
          </a:prstGeom>
          <a:noFill/>
          <a:ln>
            <a:noFill/>
          </a:ln>
        </p:spPr>
      </p:pic>
      <p:sp>
        <p:nvSpPr>
          <p:cNvPr id="57" name="Google Shape;57;p13"/>
          <p:cNvSpPr txBox="1"/>
          <p:nvPr/>
        </p:nvSpPr>
        <p:spPr>
          <a:xfrm>
            <a:off x="1037001" y="3324975"/>
            <a:ext cx="3640200" cy="1062300"/>
          </a:xfrm>
          <a:prstGeom prst="rect">
            <a:avLst/>
          </a:prstGeom>
          <a:noFill/>
          <a:ln>
            <a:noFill/>
          </a:ln>
        </p:spPr>
        <p:txBody>
          <a:bodyPr spcFirstLastPara="1" wrap="square" lIns="68575" tIns="34275" rIns="68575" bIns="34275" anchor="t" anchorCtr="0">
            <a:spAutoFit/>
          </a:bodyPr>
          <a:lstStyle/>
          <a:p>
            <a:pPr marL="0" marR="182880" lvl="0" indent="0" algn="ctr" rtl="0">
              <a:lnSpc>
                <a:spcPct val="105416"/>
              </a:lnSpc>
              <a:spcBef>
                <a:spcPts val="1260"/>
              </a:spcBef>
              <a:spcAft>
                <a:spcPts val="0"/>
              </a:spcAft>
              <a:buClr>
                <a:schemeClr val="dk1"/>
              </a:buClr>
              <a:buSzPts val="1100"/>
              <a:buFont typeface="Arial"/>
              <a:buNone/>
            </a:pPr>
            <a:r>
              <a:rPr lang="en" b="1">
                <a:solidFill>
                  <a:schemeClr val="dk1"/>
                </a:solidFill>
                <a:latin typeface="Verdana"/>
                <a:ea typeface="Verdana"/>
                <a:cs typeface="Verdana"/>
                <a:sym typeface="Verdana"/>
              </a:rPr>
              <a:t>Troop, Ship, Crew, Post</a:t>
            </a:r>
            <a:endParaRPr b="1">
              <a:solidFill>
                <a:schemeClr val="dk1"/>
              </a:solidFill>
              <a:latin typeface="Verdana"/>
              <a:ea typeface="Verdana"/>
              <a:cs typeface="Verdana"/>
              <a:sym typeface="Verdana"/>
            </a:endParaRPr>
          </a:p>
          <a:p>
            <a:pPr marL="0" marR="182880" lvl="0" indent="0" algn="ctr" rtl="0">
              <a:lnSpc>
                <a:spcPct val="105416"/>
              </a:lnSpc>
              <a:spcBef>
                <a:spcPts val="1260"/>
              </a:spcBef>
              <a:spcAft>
                <a:spcPts val="0"/>
              </a:spcAft>
              <a:buClr>
                <a:schemeClr val="dk1"/>
              </a:buClr>
              <a:buSzPts val="1100"/>
              <a:buFont typeface="Arial"/>
              <a:buNone/>
            </a:pPr>
            <a:r>
              <a:rPr lang="en" b="1">
                <a:solidFill>
                  <a:schemeClr val="dk1"/>
                </a:solidFill>
                <a:latin typeface="Verdana"/>
                <a:ea typeface="Verdana"/>
                <a:cs typeface="Verdana"/>
                <a:sym typeface="Verdana"/>
              </a:rPr>
              <a:t>Scout Preparation meeting on </a:t>
            </a:r>
            <a:endParaRPr b="1">
              <a:solidFill>
                <a:schemeClr val="dk1"/>
              </a:solidFill>
              <a:latin typeface="Verdana"/>
              <a:ea typeface="Verdana"/>
              <a:cs typeface="Verdana"/>
              <a:sym typeface="Verdana"/>
            </a:endParaRPr>
          </a:p>
          <a:p>
            <a:pPr marL="0" marR="182880" lvl="0" indent="0" algn="ctr" rtl="0">
              <a:lnSpc>
                <a:spcPct val="105416"/>
              </a:lnSpc>
              <a:spcBef>
                <a:spcPts val="1260"/>
              </a:spcBef>
              <a:spcAft>
                <a:spcPts val="0"/>
              </a:spcAft>
              <a:buClr>
                <a:schemeClr val="dk1"/>
              </a:buClr>
              <a:buSzPts val="1100"/>
              <a:buFont typeface="Arial"/>
              <a:buNone/>
            </a:pPr>
            <a:r>
              <a:rPr lang="en" b="1">
                <a:solidFill>
                  <a:schemeClr val="dk1"/>
                </a:solidFill>
                <a:latin typeface="Verdana"/>
                <a:ea typeface="Verdana"/>
                <a:cs typeface="Verdana"/>
                <a:sym typeface="Verdana"/>
              </a:rPr>
              <a:t>May 8th, 2024 at 7 PM</a:t>
            </a:r>
            <a:endParaRPr sz="1100" b="0" i="0" u="none" strike="noStrike" cap="non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5">
            <a:alphaModFix/>
          </a:blip>
          <a:srcRect/>
          <a:stretch/>
        </p:blipFill>
        <p:spPr>
          <a:xfrm>
            <a:off x="238750" y="550600"/>
            <a:ext cx="996925" cy="563275"/>
          </a:xfrm>
          <a:prstGeom prst="rect">
            <a:avLst/>
          </a:prstGeom>
          <a:noFill/>
          <a:ln>
            <a:noFill/>
          </a:ln>
        </p:spPr>
      </p:pic>
      <p:pic>
        <p:nvPicPr>
          <p:cNvPr id="59" name="Google Shape;59;p13"/>
          <p:cNvPicPr preferRelativeResize="0"/>
          <p:nvPr/>
        </p:nvPicPr>
        <p:blipFill>
          <a:blip r:embed="rId6">
            <a:alphaModFix/>
          </a:blip>
          <a:stretch>
            <a:fillRect/>
          </a:stretch>
        </p:blipFill>
        <p:spPr>
          <a:xfrm>
            <a:off x="4629350" y="391450"/>
            <a:ext cx="549475" cy="881575"/>
          </a:xfrm>
          <a:prstGeom prst="rect">
            <a:avLst/>
          </a:prstGeom>
          <a:noFill/>
          <a:ln>
            <a:noFill/>
          </a:ln>
        </p:spPr>
      </p:pic>
      <p:sp>
        <p:nvSpPr>
          <p:cNvPr id="60" name="Google Shape;60;p13"/>
          <p:cNvSpPr txBox="1"/>
          <p:nvPr/>
        </p:nvSpPr>
        <p:spPr>
          <a:xfrm>
            <a:off x="5631375" y="4683875"/>
            <a:ext cx="3438900" cy="39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dk2"/>
                </a:solidFill>
              </a:rPr>
              <a:t>ColoradoJamboree.com</a:t>
            </a:r>
            <a:endParaRPr sz="1800" b="1">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2"/>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40" name="Google Shape;140;p22"/>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41" name="Google Shape;141;p22"/>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Dining &amp; Food Options</a:t>
            </a:r>
            <a:endParaRPr/>
          </a:p>
        </p:txBody>
      </p:sp>
      <p:sp>
        <p:nvSpPr>
          <p:cNvPr id="142" name="Google Shape;142;p22"/>
          <p:cNvSpPr txBox="1"/>
          <p:nvPr/>
        </p:nvSpPr>
        <p:spPr>
          <a:xfrm>
            <a:off x="474850" y="906313"/>
            <a:ext cx="8259000" cy="3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Verdana"/>
                <a:ea typeface="Verdana"/>
                <a:cs typeface="Verdana"/>
                <a:sym typeface="Verdana"/>
              </a:rPr>
              <a:t>Troops, Crews, Ships and Posts bring their own food, prepare with their Unit, or get options from Food Trucks that will be available on site…</a:t>
            </a:r>
            <a:endParaRPr>
              <a:solidFill>
                <a:schemeClr val="dk1"/>
              </a:solidFill>
              <a:latin typeface="Verdana"/>
              <a:ea typeface="Verdana"/>
              <a:cs typeface="Verdana"/>
              <a:sym typeface="Verdana"/>
            </a:endParaRPr>
          </a:p>
          <a:p>
            <a:pPr marL="0" lvl="0" indent="0" algn="l" rtl="0">
              <a:spcBef>
                <a:spcPts val="0"/>
              </a:spcBef>
              <a:spcAft>
                <a:spcPts val="0"/>
              </a:spcAft>
              <a:buNone/>
            </a:pPr>
            <a:endParaRPr>
              <a:solidFill>
                <a:schemeClr val="dk1"/>
              </a:solidFill>
              <a:latin typeface="Verdana"/>
              <a:ea typeface="Verdana"/>
              <a:cs typeface="Verdana"/>
              <a:sym typeface="Verdana"/>
            </a:endParaRPr>
          </a:p>
          <a:p>
            <a:pPr marL="0" lvl="0" indent="0" algn="l" rtl="0">
              <a:spcBef>
                <a:spcPts val="0"/>
              </a:spcBef>
              <a:spcAft>
                <a:spcPts val="0"/>
              </a:spcAft>
              <a:buNone/>
            </a:pPr>
            <a:r>
              <a:rPr lang="en">
                <a:solidFill>
                  <a:schemeClr val="dk1"/>
                </a:solidFill>
                <a:latin typeface="Verdana"/>
                <a:ea typeface="Verdana"/>
                <a:cs typeface="Verdana"/>
                <a:sym typeface="Verdana"/>
              </a:rPr>
              <a:t>Cub Scouts can either handle their own food as a pack or opt in to the food purchase option at additional cost - Meals provided are Saturday dinner, and grab and go breakfast Sunday</a:t>
            </a:r>
            <a:endParaRPr>
              <a:solidFill>
                <a:schemeClr val="dk1"/>
              </a:solidFill>
              <a:latin typeface="Verdana"/>
              <a:ea typeface="Verdana"/>
              <a:cs typeface="Verdana"/>
              <a:sym typeface="Verdana"/>
            </a:endParaRPr>
          </a:p>
          <a:p>
            <a:pPr marL="0" lvl="0" indent="0" algn="l" rtl="0">
              <a:spcBef>
                <a:spcPts val="0"/>
              </a:spcBef>
              <a:spcAft>
                <a:spcPts val="0"/>
              </a:spcAft>
              <a:buNone/>
            </a:pPr>
            <a:endParaRPr>
              <a:solidFill>
                <a:schemeClr val="dk1"/>
              </a:solidFill>
              <a:latin typeface="Verdana"/>
              <a:ea typeface="Verdana"/>
              <a:cs typeface="Verdana"/>
              <a:sym typeface="Verdana"/>
            </a:endParaRPr>
          </a:p>
          <a:p>
            <a:pPr marL="0" lvl="0" indent="0" algn="l" rtl="0">
              <a:spcBef>
                <a:spcPts val="0"/>
              </a:spcBef>
              <a:spcAft>
                <a:spcPts val="0"/>
              </a:spcAft>
              <a:buNone/>
            </a:pPr>
            <a:r>
              <a:rPr lang="en">
                <a:solidFill>
                  <a:schemeClr val="dk1"/>
                </a:solidFill>
                <a:latin typeface="Verdana"/>
                <a:ea typeface="Verdana"/>
                <a:cs typeface="Verdana"/>
                <a:sym typeface="Verdana"/>
              </a:rPr>
              <a:t>Staff eat at the dining hall - If you are a day of staffer there will be an option to opt in to eating with staff at an additional cost</a:t>
            </a:r>
            <a:endParaRPr>
              <a:solidFill>
                <a:schemeClr val="dk1"/>
              </a:solidFill>
              <a:latin typeface="Verdana"/>
              <a:ea typeface="Verdana"/>
              <a:cs typeface="Verdana"/>
              <a:sym typeface="Verdana"/>
            </a:endParaRPr>
          </a:p>
          <a:p>
            <a:pPr marL="0" lvl="0" indent="0" algn="l" rtl="0">
              <a:spcBef>
                <a:spcPts val="0"/>
              </a:spcBef>
              <a:spcAft>
                <a:spcPts val="0"/>
              </a:spcAft>
              <a:buNone/>
            </a:pPr>
            <a:endParaRPr>
              <a:solidFill>
                <a:schemeClr val="dk1"/>
              </a:solidFill>
              <a:latin typeface="Verdana"/>
              <a:ea typeface="Verdana"/>
              <a:cs typeface="Verdana"/>
              <a:sym typeface="Verdana"/>
            </a:endParaRPr>
          </a:p>
          <a:p>
            <a:pPr marL="0" lvl="0" indent="0" algn="l" rtl="0">
              <a:spcBef>
                <a:spcPts val="0"/>
              </a:spcBef>
              <a:spcAft>
                <a:spcPts val="0"/>
              </a:spcAft>
              <a:buNone/>
            </a:pPr>
            <a:r>
              <a:rPr lang="en">
                <a:solidFill>
                  <a:schemeClr val="dk1"/>
                </a:solidFill>
                <a:latin typeface="Verdana"/>
                <a:ea typeface="Verdana"/>
                <a:cs typeface="Verdana"/>
                <a:sym typeface="Verdana"/>
              </a:rPr>
              <a:t>There will be some food trucks and swag shopping on site for a bit of wow and out of the ordinary fun so encourage scouts to bring some spending dollars if they wish</a:t>
            </a:r>
            <a:endParaRPr>
              <a:solidFill>
                <a:schemeClr val="dk1"/>
              </a:solidFill>
              <a:latin typeface="Verdana"/>
              <a:ea typeface="Verdana"/>
              <a:cs typeface="Verdana"/>
              <a:sym typeface="Verdana"/>
            </a:endParaRPr>
          </a:p>
        </p:txBody>
      </p:sp>
      <p:sp>
        <p:nvSpPr>
          <p:cNvPr id="143" name="Google Shape;143;p22"/>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3"/>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49" name="Google Shape;149;p23"/>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50" name="Google Shape;150;p23"/>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Action Items </a:t>
            </a:r>
            <a:endParaRPr/>
          </a:p>
        </p:txBody>
      </p:sp>
      <p:sp>
        <p:nvSpPr>
          <p:cNvPr id="151" name="Google Shape;151;p23"/>
          <p:cNvSpPr txBox="1"/>
          <p:nvPr/>
        </p:nvSpPr>
        <p:spPr>
          <a:xfrm>
            <a:off x="480250" y="899675"/>
            <a:ext cx="8259000" cy="3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900">
                <a:solidFill>
                  <a:schemeClr val="dk1"/>
                </a:solidFill>
                <a:latin typeface="Verdana"/>
                <a:ea typeface="Verdana"/>
                <a:cs typeface="Verdana"/>
                <a:sym typeface="Verdana"/>
              </a:rPr>
              <a:t>JULY:</a:t>
            </a:r>
            <a:endParaRPr sz="900">
              <a:solidFill>
                <a:schemeClr val="dk1"/>
              </a:solidFill>
              <a:latin typeface="Verdana"/>
              <a:ea typeface="Verdana"/>
              <a:cs typeface="Verdana"/>
              <a:sym typeface="Verdana"/>
            </a:endParaRPr>
          </a:p>
          <a:p>
            <a:pPr marL="457200" lvl="0" indent="-285750" algn="l" rtl="0">
              <a:spcBef>
                <a:spcPts val="5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Leader Guide Published</a:t>
            </a:r>
            <a:endParaRPr sz="900">
              <a:solidFill>
                <a:schemeClr val="dk1"/>
              </a:solidFill>
              <a:latin typeface="Verdana"/>
              <a:ea typeface="Verdana"/>
              <a:cs typeface="Verdana"/>
              <a:sym typeface="Verdana"/>
            </a:endParaRPr>
          </a:p>
          <a:p>
            <a:pPr marL="0" lvl="0" indent="0" algn="l" rtl="0">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AUGUST 15:</a:t>
            </a:r>
            <a:endParaRPr sz="900">
              <a:solidFill>
                <a:schemeClr val="dk1"/>
              </a:solidFill>
              <a:latin typeface="Verdana"/>
              <a:ea typeface="Verdana"/>
              <a:cs typeface="Verdana"/>
              <a:sym typeface="Verdana"/>
            </a:endParaRPr>
          </a:p>
          <a:p>
            <a:pPr marL="0" lvl="0" indent="0" algn="l" rtl="0">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Balance of Registration Due</a:t>
            </a:r>
            <a:endParaRPr sz="900">
              <a:solidFill>
                <a:schemeClr val="dk1"/>
              </a:solidFill>
              <a:latin typeface="Verdana"/>
              <a:ea typeface="Verdana"/>
              <a:cs typeface="Verdana"/>
              <a:sym typeface="Verdana"/>
            </a:endParaRPr>
          </a:p>
          <a:p>
            <a:pPr marL="457200" lvl="0" indent="-285750" algn="l" rtl="0">
              <a:spcBef>
                <a:spcPts val="5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Names will be loaded</a:t>
            </a:r>
            <a:endParaRPr sz="900">
              <a:solidFill>
                <a:schemeClr val="dk1"/>
              </a:solidFill>
              <a:latin typeface="Verdana"/>
              <a:ea typeface="Verdana"/>
              <a:cs typeface="Verdana"/>
              <a:sym typeface="Verdana"/>
            </a:endParaRPr>
          </a:p>
          <a:p>
            <a:pPr marL="0" lvl="0" indent="0" algn="l" rtl="0">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SEPTEMBER:</a:t>
            </a:r>
            <a:endParaRPr sz="900">
              <a:solidFill>
                <a:schemeClr val="dk1"/>
              </a:solidFill>
              <a:latin typeface="Verdana"/>
              <a:ea typeface="Verdana"/>
              <a:cs typeface="Verdana"/>
              <a:sym typeface="Verdana"/>
            </a:endParaRPr>
          </a:p>
          <a:p>
            <a:pPr marL="0" lvl="0" indent="0" algn="l" rtl="0">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Audit registrations. Notify Council of any cancellations to avoid fees.</a:t>
            </a:r>
            <a:endParaRPr sz="900">
              <a:solidFill>
                <a:schemeClr val="dk1"/>
              </a:solidFill>
              <a:latin typeface="Verdana"/>
              <a:ea typeface="Verdana"/>
              <a:cs typeface="Verdana"/>
              <a:sym typeface="Verdana"/>
            </a:endParaRPr>
          </a:p>
          <a:p>
            <a:pPr marL="457200" lvl="0" indent="-285750" algn="l" rtl="0">
              <a:spcBef>
                <a:spcPts val="5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Audit the list of participants in Doubleknot</a:t>
            </a:r>
            <a:endParaRPr sz="900">
              <a:solidFill>
                <a:schemeClr val="dk1"/>
              </a:solidFill>
              <a:latin typeface="Verdana"/>
              <a:ea typeface="Verdana"/>
              <a:cs typeface="Verdana"/>
              <a:sym typeface="Verdana"/>
            </a:endParaRPr>
          </a:p>
          <a:p>
            <a:pPr marL="0" lvl="0" indent="0" algn="l" rtl="0">
              <a:spcBef>
                <a:spcPts val="500"/>
              </a:spcBef>
              <a:spcAft>
                <a:spcPts val="0"/>
              </a:spcAft>
              <a:buClr>
                <a:schemeClr val="dk1"/>
              </a:buClr>
              <a:buSzPts val="1100"/>
              <a:buFont typeface="Arial"/>
              <a:buNone/>
            </a:pPr>
            <a:r>
              <a:rPr lang="en" sz="900">
                <a:solidFill>
                  <a:schemeClr val="dk1"/>
                </a:solidFill>
                <a:latin typeface="Verdana"/>
                <a:ea typeface="Verdana"/>
                <a:cs typeface="Verdana"/>
                <a:sym typeface="Verdana"/>
              </a:rPr>
              <a:t>• Communicate with Unit leaders via update calls about:</a:t>
            </a:r>
            <a:endParaRPr sz="900">
              <a:solidFill>
                <a:schemeClr val="dk1"/>
              </a:solidFill>
              <a:latin typeface="Verdana"/>
              <a:ea typeface="Verdana"/>
              <a:cs typeface="Verdana"/>
              <a:sym typeface="Verdana"/>
            </a:endParaRPr>
          </a:p>
          <a:p>
            <a:pPr marL="457200" lvl="0" indent="-285750" algn="l" rtl="0">
              <a:spcBef>
                <a:spcPts val="50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Check completion status of medical forms by registered unit. </a:t>
            </a:r>
            <a:endParaRPr sz="900">
              <a:solidFill>
                <a:schemeClr val="dk1"/>
              </a:solidFill>
              <a:latin typeface="Verdana"/>
              <a:ea typeface="Verdana"/>
              <a:cs typeface="Verdana"/>
              <a:sym typeface="Verdana"/>
            </a:endParaRPr>
          </a:p>
          <a:p>
            <a:pPr marL="457200" lvl="0" indent="-285750" algn="l" rtl="0">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Inform/remind parents of medication and OTC policies.</a:t>
            </a:r>
            <a:endParaRPr sz="900">
              <a:solidFill>
                <a:schemeClr val="dk1"/>
              </a:solidFill>
              <a:latin typeface="Verdana"/>
              <a:ea typeface="Verdana"/>
              <a:cs typeface="Verdana"/>
              <a:sym typeface="Verdana"/>
            </a:endParaRPr>
          </a:p>
          <a:p>
            <a:pPr marL="457200" lvl="0" indent="-285750" algn="l" rtl="0">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On site check in process - MUST HAVE THINGS READY WHEN DRIVING INTO CAMP</a:t>
            </a:r>
            <a:endParaRPr sz="900">
              <a:solidFill>
                <a:schemeClr val="dk1"/>
              </a:solidFill>
              <a:latin typeface="Verdana"/>
              <a:ea typeface="Verdana"/>
              <a:cs typeface="Verdana"/>
              <a:sym typeface="Verdana"/>
            </a:endParaRPr>
          </a:p>
          <a:p>
            <a:pPr marL="457200" lvl="0" indent="-285750" algn="l" rtl="0">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Supply permission forms for those that need them. Completed forms to turn in on arrival.</a:t>
            </a:r>
            <a:endParaRPr sz="900">
              <a:solidFill>
                <a:schemeClr val="dk1"/>
              </a:solidFill>
              <a:latin typeface="Verdana"/>
              <a:ea typeface="Verdana"/>
              <a:cs typeface="Verdana"/>
              <a:sym typeface="Verdana"/>
            </a:endParaRPr>
          </a:p>
          <a:p>
            <a:pPr marL="457200" lvl="0" indent="-285750" algn="l" rtl="0">
              <a:spcBef>
                <a:spcPts val="0"/>
              </a:spcBef>
              <a:spcAft>
                <a:spcPts val="0"/>
              </a:spcAft>
              <a:buClr>
                <a:schemeClr val="dk1"/>
              </a:buClr>
              <a:buSzPts val="900"/>
              <a:buFont typeface="Verdana"/>
              <a:buChar char="●"/>
            </a:pPr>
            <a:r>
              <a:rPr lang="en" sz="900">
                <a:solidFill>
                  <a:schemeClr val="dk1"/>
                </a:solidFill>
                <a:latin typeface="Verdana"/>
                <a:ea typeface="Verdana"/>
                <a:cs typeface="Verdana"/>
                <a:sym typeface="Verdana"/>
              </a:rPr>
              <a:t>Supply packing lists and information to campers, via consistent and specific messaging</a:t>
            </a:r>
            <a:endParaRPr sz="900">
              <a:solidFill>
                <a:schemeClr val="dk1"/>
              </a:solidFill>
              <a:latin typeface="Verdana"/>
              <a:ea typeface="Verdana"/>
              <a:cs typeface="Verdana"/>
              <a:sym typeface="Verdana"/>
            </a:endParaRPr>
          </a:p>
          <a:p>
            <a:pPr marL="0" lvl="0" indent="0" algn="l" rtl="0">
              <a:spcBef>
                <a:spcPts val="500"/>
              </a:spcBef>
              <a:spcAft>
                <a:spcPts val="500"/>
              </a:spcAft>
              <a:buClr>
                <a:schemeClr val="dk1"/>
              </a:buClr>
              <a:buSzPts val="1100"/>
              <a:buFont typeface="Arial"/>
              <a:buNone/>
            </a:pPr>
            <a:r>
              <a:rPr lang="en" sz="900">
                <a:solidFill>
                  <a:schemeClr val="dk1"/>
                </a:solidFill>
                <a:latin typeface="Verdana"/>
                <a:ea typeface="Verdana"/>
                <a:cs typeface="Verdana"/>
                <a:sym typeface="Verdana"/>
              </a:rPr>
              <a:t>• If possible, complete unit swim checks at the unit level. Complete the form.</a:t>
            </a:r>
            <a:endParaRPr>
              <a:solidFill>
                <a:schemeClr val="dk1"/>
              </a:solidFill>
              <a:latin typeface="Verdana"/>
              <a:ea typeface="Verdana"/>
              <a:cs typeface="Verdana"/>
              <a:sym typeface="Verdana"/>
            </a:endParaRPr>
          </a:p>
        </p:txBody>
      </p:sp>
      <p:sp>
        <p:nvSpPr>
          <p:cNvPr id="152" name="Google Shape;152;p23"/>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p24"/>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58" name="Google Shape;158;p24"/>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59" name="Google Shape;159;p24"/>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Action Items - Continued </a:t>
            </a:r>
            <a:endParaRPr/>
          </a:p>
        </p:txBody>
      </p:sp>
      <p:sp>
        <p:nvSpPr>
          <p:cNvPr id="160" name="Google Shape;160;p24"/>
          <p:cNvSpPr txBox="1"/>
          <p:nvPr/>
        </p:nvSpPr>
        <p:spPr>
          <a:xfrm>
            <a:off x="480250" y="899675"/>
            <a:ext cx="3424500" cy="3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solidFill>
                  <a:schemeClr val="dk1"/>
                </a:solidFill>
                <a:latin typeface="Verdana"/>
                <a:ea typeface="Verdana"/>
                <a:cs typeface="Verdana"/>
                <a:sym typeface="Verdana"/>
              </a:rPr>
              <a:t>2 WEEKS BEFORE CAMP:</a:t>
            </a:r>
            <a:endParaRPr sz="1000" b="1">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Check completion status of medical forms in </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Notify participants in your unit on information to carpool to camp.</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Collect any remaining permission forms.</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Inform campers of camp rules and policies from Leader’s Guide.</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Inform campers of program information and activities from Program Guide and</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ColoradoJamboree.com.</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Sign up all adult leaders attending camp for text-message alerts.</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Remind parents of youth medication and OTC policies.</a:t>
            </a:r>
            <a:endParaRPr sz="1000">
              <a:solidFill>
                <a:schemeClr val="dk1"/>
              </a:solidFill>
              <a:latin typeface="Verdana"/>
              <a:ea typeface="Verdana"/>
              <a:cs typeface="Verdana"/>
              <a:sym typeface="Verdana"/>
            </a:endParaRPr>
          </a:p>
          <a:p>
            <a:pPr marL="0" lvl="0" indent="0" algn="l" rtl="0">
              <a:spcBef>
                <a:spcPts val="500"/>
              </a:spcBef>
              <a:spcAft>
                <a:spcPts val="0"/>
              </a:spcAft>
              <a:buNone/>
            </a:pPr>
            <a:endParaRPr sz="500">
              <a:solidFill>
                <a:schemeClr val="dk1"/>
              </a:solidFill>
              <a:latin typeface="Verdana"/>
              <a:ea typeface="Verdana"/>
              <a:cs typeface="Verdana"/>
              <a:sym typeface="Verdana"/>
            </a:endParaRPr>
          </a:p>
          <a:p>
            <a:pPr marL="0" lvl="0" indent="0" algn="l" rtl="0">
              <a:spcBef>
                <a:spcPts val="500"/>
              </a:spcBef>
              <a:spcAft>
                <a:spcPts val="0"/>
              </a:spcAft>
              <a:buNone/>
            </a:pPr>
            <a:endParaRPr>
              <a:solidFill>
                <a:schemeClr val="dk1"/>
              </a:solidFill>
              <a:latin typeface="Verdana"/>
              <a:ea typeface="Verdana"/>
              <a:cs typeface="Verdana"/>
              <a:sym typeface="Verdana"/>
            </a:endParaRPr>
          </a:p>
        </p:txBody>
      </p:sp>
      <p:sp>
        <p:nvSpPr>
          <p:cNvPr id="161" name="Google Shape;161;p24"/>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162" name="Google Shape;162;p24"/>
          <p:cNvSpPr txBox="1"/>
          <p:nvPr/>
        </p:nvSpPr>
        <p:spPr>
          <a:xfrm>
            <a:off x="4306650" y="935275"/>
            <a:ext cx="4218600" cy="304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chemeClr val="dk1"/>
                </a:solidFill>
                <a:latin typeface="Verdana"/>
                <a:ea typeface="Verdana"/>
                <a:cs typeface="Verdana"/>
                <a:sym typeface="Verdana"/>
              </a:rPr>
              <a:t>11 DAYS BEFORE CAMP:</a:t>
            </a:r>
            <a:endParaRPr sz="1000" b="1">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All medical forms for all participants in your unit are due.</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Attend the 11-day meeting to get last-minute information about camp.</a:t>
            </a:r>
            <a:endParaRPr sz="1000">
              <a:solidFill>
                <a:schemeClr val="dk1"/>
              </a:solidFill>
              <a:latin typeface="Verdana"/>
              <a:ea typeface="Verdana"/>
              <a:cs typeface="Verdana"/>
              <a:sym typeface="Verdana"/>
            </a:endParaRPr>
          </a:p>
          <a:p>
            <a:pPr marL="0" lvl="0" indent="0" algn="l" rtl="0">
              <a:spcBef>
                <a:spcPts val="500"/>
              </a:spcBef>
              <a:spcAft>
                <a:spcPts val="0"/>
              </a:spcAft>
              <a:buNone/>
            </a:pPr>
            <a:endParaRPr sz="1000" b="1">
              <a:solidFill>
                <a:schemeClr val="dk1"/>
              </a:solidFill>
              <a:latin typeface="Verdana"/>
              <a:ea typeface="Verdana"/>
              <a:cs typeface="Verdana"/>
              <a:sym typeface="Verdana"/>
            </a:endParaRPr>
          </a:p>
          <a:p>
            <a:pPr marL="0" lvl="0" indent="0" algn="l" rtl="0">
              <a:spcBef>
                <a:spcPts val="500"/>
              </a:spcBef>
              <a:spcAft>
                <a:spcPts val="0"/>
              </a:spcAft>
              <a:buNone/>
            </a:pPr>
            <a:r>
              <a:rPr lang="en" sz="1000" b="1">
                <a:solidFill>
                  <a:schemeClr val="dk1"/>
                </a:solidFill>
                <a:latin typeface="Verdana"/>
                <a:ea typeface="Verdana"/>
                <a:cs typeface="Verdana"/>
                <a:sym typeface="Verdana"/>
              </a:rPr>
              <a:t>1 WEEK BEFORE CAMP:</a:t>
            </a:r>
            <a:endParaRPr sz="1000" b="1">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Complete the Unit Check-In and Seatbelt Inventory form. Bring to camp.</a:t>
            </a:r>
            <a:endParaRPr sz="1000">
              <a:solidFill>
                <a:schemeClr val="dk1"/>
              </a:solidFill>
              <a:latin typeface="Verdana"/>
              <a:ea typeface="Verdana"/>
              <a:cs typeface="Verdana"/>
              <a:sym typeface="Verdana"/>
            </a:endParaRPr>
          </a:p>
          <a:p>
            <a:pPr marL="0" lvl="0" indent="0" algn="l" rtl="0">
              <a:spcBef>
                <a:spcPts val="500"/>
              </a:spcBef>
              <a:spcAft>
                <a:spcPts val="0"/>
              </a:spcAft>
              <a:buNone/>
            </a:pPr>
            <a:endParaRPr sz="1000" b="1">
              <a:solidFill>
                <a:schemeClr val="dk1"/>
              </a:solidFill>
              <a:latin typeface="Verdana"/>
              <a:ea typeface="Verdana"/>
              <a:cs typeface="Verdana"/>
              <a:sym typeface="Verdana"/>
            </a:endParaRPr>
          </a:p>
          <a:p>
            <a:pPr marL="0" lvl="0" indent="0" algn="l" rtl="0">
              <a:spcBef>
                <a:spcPts val="500"/>
              </a:spcBef>
              <a:spcAft>
                <a:spcPts val="0"/>
              </a:spcAft>
              <a:buNone/>
            </a:pPr>
            <a:r>
              <a:rPr lang="en" sz="1000" b="1">
                <a:solidFill>
                  <a:schemeClr val="dk1"/>
                </a:solidFill>
                <a:latin typeface="Verdana"/>
                <a:ea typeface="Verdana"/>
                <a:cs typeface="Verdana"/>
                <a:sym typeface="Verdana"/>
              </a:rPr>
              <a:t>DAY BEFORE CAMP:</a:t>
            </a:r>
            <a:endParaRPr sz="1000" b="1">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 Ensure you have completed permission forms, Unit Check-In Roster and Swim Classification</a:t>
            </a:r>
            <a:endParaRPr sz="1000">
              <a:solidFill>
                <a:schemeClr val="dk1"/>
              </a:solidFill>
              <a:latin typeface="Verdana"/>
              <a:ea typeface="Verdana"/>
              <a:cs typeface="Verdana"/>
              <a:sym typeface="Verdana"/>
            </a:endParaRPr>
          </a:p>
          <a:p>
            <a:pPr marL="0" lvl="0" indent="0" algn="l" rtl="0">
              <a:spcBef>
                <a:spcPts val="500"/>
              </a:spcBef>
              <a:spcAft>
                <a:spcPts val="0"/>
              </a:spcAft>
              <a:buNone/>
            </a:pPr>
            <a:r>
              <a:rPr lang="en" sz="1000">
                <a:solidFill>
                  <a:schemeClr val="dk1"/>
                </a:solidFill>
                <a:latin typeface="Verdana"/>
                <a:ea typeface="Verdana"/>
                <a:cs typeface="Verdana"/>
                <a:sym typeface="Verdana"/>
              </a:rPr>
              <a:t>Record (if applicable).</a:t>
            </a:r>
            <a:endParaRPr sz="1000">
              <a:solidFill>
                <a:schemeClr val="dk1"/>
              </a:solidFill>
              <a:latin typeface="Verdana"/>
              <a:ea typeface="Verdana"/>
              <a:cs typeface="Verdana"/>
              <a:sym typeface="Verdana"/>
            </a:endParaRPr>
          </a:p>
          <a:p>
            <a:pPr marL="0" lvl="0" indent="0" algn="l" rtl="0">
              <a:spcBef>
                <a:spcPts val="500"/>
              </a:spcBef>
              <a:spcAft>
                <a:spcPts val="0"/>
              </a:spcAft>
              <a:buNone/>
            </a:pPr>
            <a:endParaRPr>
              <a:solidFill>
                <a:schemeClr val="dk1"/>
              </a:solidFill>
              <a:latin typeface="Verdana"/>
              <a:ea typeface="Verdana"/>
              <a:cs typeface="Verdana"/>
              <a:sym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5"/>
          <p:cNvPicPr preferRelativeResize="0"/>
          <p:nvPr/>
        </p:nvPicPr>
        <p:blipFill rotWithShape="1">
          <a:blip r:embed="rId3">
            <a:alphaModFix/>
          </a:blip>
          <a:srcRect t="6129" r="-7480"/>
          <a:stretch/>
        </p:blipFill>
        <p:spPr>
          <a:xfrm>
            <a:off x="0" y="4348000"/>
            <a:ext cx="9829300" cy="1024100"/>
          </a:xfrm>
          <a:prstGeom prst="rect">
            <a:avLst/>
          </a:prstGeom>
          <a:noFill/>
          <a:ln>
            <a:noFill/>
          </a:ln>
        </p:spPr>
      </p:pic>
      <p:pic>
        <p:nvPicPr>
          <p:cNvPr id="168" name="Google Shape;168;p25"/>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69" name="Google Shape;169;p25"/>
          <p:cNvSpPr txBox="1"/>
          <p:nvPr/>
        </p:nvSpPr>
        <p:spPr>
          <a:xfrm>
            <a:off x="304800" y="333575"/>
            <a:ext cx="71970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Paperwork Checklist - </a:t>
            </a:r>
            <a:endParaRPr>
              <a:highlight>
                <a:schemeClr val="accent4"/>
              </a:highlight>
            </a:endParaRPr>
          </a:p>
        </p:txBody>
      </p:sp>
      <p:sp>
        <p:nvSpPr>
          <p:cNvPr id="170" name="Google Shape;170;p25"/>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
        <p:nvSpPr>
          <p:cNvPr id="171" name="Google Shape;171;p25"/>
          <p:cNvSpPr txBox="1"/>
          <p:nvPr/>
        </p:nvSpPr>
        <p:spPr>
          <a:xfrm>
            <a:off x="304800" y="899675"/>
            <a:ext cx="3902100" cy="3348900"/>
          </a:xfrm>
          <a:prstGeom prst="rect">
            <a:avLst/>
          </a:prstGeom>
          <a:noFill/>
          <a:ln>
            <a:noFill/>
          </a:ln>
        </p:spPr>
        <p:txBody>
          <a:bodyPr spcFirstLastPara="1" wrap="square" lIns="91425" tIns="91425" rIns="91425" bIns="91425" anchor="t" anchorCtr="0">
            <a:noAutofit/>
          </a:bodyPr>
          <a:lstStyle/>
          <a:p>
            <a:pPr marL="304" marR="190196" lvl="0" indent="121462" algn="l" rtl="0">
              <a:lnSpc>
                <a:spcPct val="159936"/>
              </a:lnSpc>
              <a:spcBef>
                <a:spcPts val="849"/>
              </a:spcBef>
              <a:spcAft>
                <a:spcPts val="0"/>
              </a:spcAft>
              <a:buNone/>
            </a:pPr>
            <a:r>
              <a:rPr lang="en" sz="1200" b="1">
                <a:solidFill>
                  <a:schemeClr val="dk1"/>
                </a:solidFill>
                <a:latin typeface="Verdana"/>
                <a:ea typeface="Verdana"/>
                <a:cs typeface="Verdana"/>
                <a:sym typeface="Verdana"/>
              </a:rPr>
              <a:t>Youth Camper Checklist </a:t>
            </a:r>
            <a:endParaRPr sz="1200" b="1">
              <a:solidFill>
                <a:schemeClr val="dk1"/>
              </a:solidFill>
              <a:latin typeface="Verdana"/>
              <a:ea typeface="Verdana"/>
              <a:cs typeface="Verdana"/>
              <a:sym typeface="Verdana"/>
            </a:endParaRPr>
          </a:p>
          <a:p>
            <a:pPr marL="239572" lvl="0" indent="0" algn="l" rtl="0">
              <a:spcBef>
                <a:spcPts val="184"/>
              </a:spcBef>
              <a:spcAft>
                <a:spcPts val="0"/>
              </a:spcAft>
              <a:buNone/>
            </a:pPr>
            <a:r>
              <a:rPr lang="en" sz="900">
                <a:solidFill>
                  <a:schemeClr val="dk1"/>
                </a:solidFill>
                <a:latin typeface="Verdana"/>
                <a:ea typeface="Verdana"/>
                <a:cs typeface="Verdana"/>
                <a:sym typeface="Verdana"/>
              </a:rPr>
              <a:t>✓ BSA Medical Form Parts A &amp; B (Built In To CampDoc) </a:t>
            </a:r>
            <a:endParaRPr sz="900">
              <a:solidFill>
                <a:schemeClr val="dk1"/>
              </a:solidFill>
              <a:latin typeface="Verdana"/>
              <a:ea typeface="Verdana"/>
              <a:cs typeface="Verdana"/>
              <a:sym typeface="Verdana"/>
            </a:endParaRPr>
          </a:p>
          <a:p>
            <a:pPr marL="463448" marR="106856" lvl="0" indent="-223875" algn="l" rtl="0">
              <a:lnSpc>
                <a:spcPct val="104333"/>
              </a:lnSpc>
              <a:spcBef>
                <a:spcPts val="100"/>
              </a:spcBef>
              <a:spcAft>
                <a:spcPts val="0"/>
              </a:spcAft>
              <a:buNone/>
            </a:pPr>
            <a:r>
              <a:rPr lang="en" sz="900">
                <a:solidFill>
                  <a:schemeClr val="dk1"/>
                </a:solidFill>
                <a:latin typeface="Verdana"/>
                <a:ea typeface="Verdana"/>
                <a:cs typeface="Verdana"/>
                <a:sym typeface="Verdana"/>
              </a:rPr>
              <a:t>✓ BSA Medical Form </a:t>
            </a:r>
            <a:r>
              <a:rPr lang="en" sz="900" u="sng">
                <a:solidFill>
                  <a:schemeClr val="dk1"/>
                </a:solidFill>
                <a:latin typeface="Verdana"/>
                <a:ea typeface="Verdana"/>
                <a:cs typeface="Verdana"/>
                <a:sym typeface="Verdana"/>
              </a:rPr>
              <a:t>Part C </a:t>
            </a:r>
            <a:r>
              <a:rPr lang="en" sz="900">
                <a:solidFill>
                  <a:schemeClr val="dk1"/>
                </a:solidFill>
                <a:latin typeface="Verdana"/>
                <a:ea typeface="Verdana"/>
                <a:cs typeface="Verdana"/>
                <a:sym typeface="Verdana"/>
              </a:rPr>
              <a:t>– Physical Evaluation </a:t>
            </a:r>
            <a:r>
              <a:rPr lang="en" sz="900" b="1" u="sng">
                <a:solidFill>
                  <a:schemeClr val="dk1"/>
                </a:solidFill>
                <a:latin typeface="Verdana"/>
                <a:ea typeface="Verdana"/>
                <a:cs typeface="Verdana"/>
                <a:sym typeface="Verdana"/>
              </a:rPr>
              <a:t>within 1 year </a:t>
            </a:r>
            <a:r>
              <a:rPr lang="en" sz="900" b="1">
                <a:solidFill>
                  <a:schemeClr val="dk1"/>
                </a:solidFill>
                <a:latin typeface="Verdana"/>
                <a:ea typeface="Verdana"/>
                <a:cs typeface="Verdana"/>
                <a:sym typeface="Verdana"/>
              </a:rPr>
              <a:t>(Print, Fill Out &amp; Sign, bring to subcamp check in) </a:t>
            </a:r>
            <a:endParaRPr sz="900" b="1">
              <a:solidFill>
                <a:schemeClr val="dk1"/>
              </a:solidFill>
              <a:latin typeface="Verdana"/>
              <a:ea typeface="Verdana"/>
              <a:cs typeface="Verdana"/>
              <a:sym typeface="Verdana"/>
            </a:endParaRPr>
          </a:p>
          <a:p>
            <a:pPr marL="922426" marR="774446" lvl="0" indent="-225501" algn="l" rtl="0">
              <a:lnSpc>
                <a:spcPct val="104124"/>
              </a:lnSpc>
              <a:spcBef>
                <a:spcPts val="60"/>
              </a:spcBef>
              <a:spcAft>
                <a:spcPts val="0"/>
              </a:spcAft>
              <a:buNone/>
            </a:pPr>
            <a:r>
              <a:rPr lang="en" sz="900">
                <a:solidFill>
                  <a:schemeClr val="dk1"/>
                </a:solidFill>
                <a:latin typeface="Verdana"/>
                <a:ea typeface="Verdana"/>
                <a:cs typeface="Verdana"/>
                <a:sym typeface="Verdana"/>
              </a:rPr>
              <a:t>o </a:t>
            </a:r>
            <a:r>
              <a:rPr lang="en" sz="900" i="1">
                <a:solidFill>
                  <a:schemeClr val="dk1"/>
                </a:solidFill>
                <a:latin typeface="Verdana"/>
                <a:ea typeface="Verdana"/>
                <a:cs typeface="Verdana"/>
                <a:sym typeface="Verdana"/>
              </a:rPr>
              <a:t>The physical must be within one year and cannot “expire” during camp. No  exceptions. </a:t>
            </a:r>
            <a:endParaRPr sz="900" i="1">
              <a:solidFill>
                <a:schemeClr val="dk1"/>
              </a:solidFill>
              <a:latin typeface="Verdana"/>
              <a:ea typeface="Verdana"/>
              <a:cs typeface="Verdana"/>
              <a:sym typeface="Verdana"/>
            </a:endParaRPr>
          </a:p>
          <a:p>
            <a:pPr marL="239572" marR="1272235" lvl="0" indent="0" algn="l" rtl="0">
              <a:lnSpc>
                <a:spcPct val="104958"/>
              </a:lnSpc>
              <a:spcBef>
                <a:spcPts val="50"/>
              </a:spcBef>
              <a:spcAft>
                <a:spcPts val="0"/>
              </a:spcAft>
              <a:buNone/>
            </a:pPr>
            <a:r>
              <a:rPr lang="en" sz="900">
                <a:solidFill>
                  <a:schemeClr val="dk1"/>
                </a:solidFill>
                <a:latin typeface="Verdana"/>
                <a:ea typeface="Verdana"/>
                <a:cs typeface="Verdana"/>
                <a:sym typeface="Verdana"/>
              </a:rPr>
              <a:t>✓ Copy of Insurance Card (front and back) o </a:t>
            </a:r>
            <a:r>
              <a:rPr lang="en" sz="900" i="1">
                <a:solidFill>
                  <a:schemeClr val="dk1"/>
                </a:solidFill>
                <a:latin typeface="Verdana"/>
                <a:ea typeface="Verdana"/>
                <a:cs typeface="Verdana"/>
                <a:sym typeface="Verdana"/>
              </a:rPr>
              <a:t>For Tricare please submit a </a:t>
            </a:r>
            <a:r>
              <a:rPr lang="en" sz="900" i="1" u="sng">
                <a:solidFill>
                  <a:schemeClr val="dk1"/>
                </a:solidFill>
                <a:latin typeface="Verdana"/>
                <a:ea typeface="Verdana"/>
                <a:cs typeface="Verdana"/>
                <a:sym typeface="Verdana"/>
              </a:rPr>
              <a:t>Proof of Coverage letter</a:t>
            </a:r>
            <a:r>
              <a:rPr lang="en" sz="900" i="1">
                <a:solidFill>
                  <a:schemeClr val="dk1"/>
                </a:solidFill>
                <a:latin typeface="Verdana"/>
                <a:ea typeface="Verdana"/>
                <a:cs typeface="Verdana"/>
                <a:sym typeface="Verdana"/>
              </a:rPr>
              <a:t>.  </a:t>
            </a:r>
            <a:endParaRPr sz="900" i="1">
              <a:solidFill>
                <a:schemeClr val="dk1"/>
              </a:solidFill>
              <a:latin typeface="Verdana"/>
              <a:ea typeface="Verdana"/>
              <a:cs typeface="Verdana"/>
              <a:sym typeface="Verdana"/>
            </a:endParaRPr>
          </a:p>
          <a:p>
            <a:pPr marL="239572" marR="612317" lvl="0" indent="0" algn="l" rtl="0">
              <a:lnSpc>
                <a:spcPct val="104125"/>
              </a:lnSpc>
              <a:spcBef>
                <a:spcPts val="40"/>
              </a:spcBef>
              <a:spcAft>
                <a:spcPts val="0"/>
              </a:spcAft>
              <a:buNone/>
            </a:pPr>
            <a:r>
              <a:rPr lang="en" sz="900">
                <a:solidFill>
                  <a:schemeClr val="dk1"/>
                </a:solidFill>
                <a:latin typeface="Verdana"/>
                <a:ea typeface="Verdana"/>
                <a:cs typeface="Verdana"/>
                <a:sym typeface="Verdana"/>
              </a:rPr>
              <a:t>✓ Colorado Addendum: </a:t>
            </a:r>
            <a:r>
              <a:rPr lang="en" sz="900" u="sng">
                <a:solidFill>
                  <a:schemeClr val="dk1"/>
                </a:solidFill>
                <a:latin typeface="Verdana"/>
                <a:ea typeface="Verdana"/>
                <a:cs typeface="Verdana"/>
                <a:sym typeface="Verdana"/>
              </a:rPr>
              <a:t>Immunizations </a:t>
            </a:r>
            <a:r>
              <a:rPr lang="en" sz="900">
                <a:solidFill>
                  <a:schemeClr val="dk1"/>
                </a:solidFill>
                <a:latin typeface="Verdana"/>
                <a:ea typeface="Verdana"/>
                <a:cs typeface="Verdana"/>
                <a:sym typeface="Verdana"/>
              </a:rPr>
              <a:t>This form does </a:t>
            </a:r>
            <a:r>
              <a:rPr lang="en" sz="900" b="1" u="sng">
                <a:solidFill>
                  <a:schemeClr val="dk1"/>
                </a:solidFill>
                <a:latin typeface="Verdana"/>
                <a:ea typeface="Verdana"/>
                <a:cs typeface="Verdana"/>
                <a:sym typeface="Verdana"/>
              </a:rPr>
              <a:t>not </a:t>
            </a:r>
            <a:r>
              <a:rPr lang="en" sz="900">
                <a:solidFill>
                  <a:schemeClr val="dk1"/>
                </a:solidFill>
                <a:latin typeface="Verdana"/>
                <a:ea typeface="Verdana"/>
                <a:cs typeface="Verdana"/>
                <a:sym typeface="Verdana"/>
              </a:rPr>
              <a:t>need to be signed by a doctor.  </a:t>
            </a:r>
            <a:endParaRPr sz="900">
              <a:solidFill>
                <a:schemeClr val="dk1"/>
              </a:solidFill>
              <a:latin typeface="Verdana"/>
              <a:ea typeface="Verdana"/>
              <a:cs typeface="Verdana"/>
              <a:sym typeface="Verdana"/>
            </a:endParaRPr>
          </a:p>
          <a:p>
            <a:pPr marL="239572" lvl="0" indent="0" algn="l" rtl="0">
              <a:spcBef>
                <a:spcPts val="62"/>
              </a:spcBef>
              <a:spcAft>
                <a:spcPts val="0"/>
              </a:spcAft>
              <a:buNone/>
            </a:pPr>
            <a:r>
              <a:rPr lang="en" sz="900">
                <a:solidFill>
                  <a:schemeClr val="dk1"/>
                </a:solidFill>
                <a:latin typeface="Verdana"/>
                <a:ea typeface="Verdana"/>
                <a:cs typeface="Verdana"/>
                <a:sym typeface="Verdana"/>
              </a:rPr>
              <a:t>✓ Colorado Addendum: Additional Information </a:t>
            </a:r>
            <a:endParaRPr sz="900">
              <a:solidFill>
                <a:schemeClr val="dk1"/>
              </a:solidFill>
              <a:latin typeface="Verdana"/>
              <a:ea typeface="Verdana"/>
              <a:cs typeface="Verdana"/>
              <a:sym typeface="Verdana"/>
            </a:endParaRPr>
          </a:p>
          <a:p>
            <a:pPr marL="239572" marR="903884" lvl="0" indent="0" algn="l" rtl="0">
              <a:lnSpc>
                <a:spcPct val="104125"/>
              </a:lnSpc>
              <a:spcBef>
                <a:spcPts val="100"/>
              </a:spcBef>
              <a:spcAft>
                <a:spcPts val="0"/>
              </a:spcAft>
              <a:buNone/>
            </a:pPr>
            <a:r>
              <a:rPr lang="en" sz="900">
                <a:solidFill>
                  <a:schemeClr val="dk1"/>
                </a:solidFill>
                <a:latin typeface="Verdana"/>
                <a:ea typeface="Verdana"/>
                <a:cs typeface="Verdana"/>
                <a:sym typeface="Verdana"/>
              </a:rPr>
              <a:t>✓ Colorado Addendum: Contract to Carry (only for youth carrying emergency meds) </a:t>
            </a:r>
            <a:endParaRPr sz="900">
              <a:solidFill>
                <a:schemeClr val="dk1"/>
              </a:solidFill>
              <a:latin typeface="Verdana"/>
              <a:ea typeface="Verdana"/>
              <a:cs typeface="Verdana"/>
              <a:sym typeface="Verdana"/>
            </a:endParaRPr>
          </a:p>
          <a:p>
            <a:pPr marL="239572" marR="903884" lvl="0" indent="0" algn="l" rtl="0">
              <a:lnSpc>
                <a:spcPct val="104125"/>
              </a:lnSpc>
              <a:spcBef>
                <a:spcPts val="100"/>
              </a:spcBef>
              <a:spcAft>
                <a:spcPts val="0"/>
              </a:spcAft>
              <a:buNone/>
            </a:pPr>
            <a:r>
              <a:rPr lang="en" sz="900">
                <a:solidFill>
                  <a:schemeClr val="dk1"/>
                </a:solidFill>
                <a:latin typeface="Verdana"/>
                <a:ea typeface="Verdana"/>
                <a:cs typeface="Verdana"/>
                <a:sym typeface="Verdana"/>
              </a:rPr>
              <a:t>✓ Special Diet Request </a:t>
            </a:r>
            <a:r>
              <a:rPr lang="en" sz="900" u="sng">
                <a:solidFill>
                  <a:schemeClr val="dk1"/>
                </a:solidFill>
                <a:latin typeface="Verdana"/>
                <a:ea typeface="Verdana"/>
                <a:cs typeface="Verdana"/>
                <a:sym typeface="Verdana"/>
              </a:rPr>
              <a:t>Form </a:t>
            </a:r>
            <a:r>
              <a:rPr lang="en" sz="900">
                <a:solidFill>
                  <a:schemeClr val="dk1"/>
                </a:solidFill>
                <a:latin typeface="Verdana"/>
                <a:ea typeface="Verdana"/>
                <a:cs typeface="Verdana"/>
                <a:sym typeface="Verdana"/>
              </a:rPr>
              <a:t>– If applicable </a:t>
            </a:r>
            <a:endParaRPr sz="900">
              <a:solidFill>
                <a:schemeClr val="dk1"/>
              </a:solidFill>
              <a:latin typeface="Verdana"/>
              <a:ea typeface="Verdana"/>
              <a:cs typeface="Verdana"/>
              <a:sym typeface="Verdana"/>
            </a:endParaRPr>
          </a:p>
          <a:p>
            <a:pPr marL="0" lvl="0" indent="0" algn="l" rtl="0">
              <a:spcBef>
                <a:spcPts val="0"/>
              </a:spcBef>
              <a:spcAft>
                <a:spcPts val="0"/>
              </a:spcAft>
              <a:buNone/>
            </a:pPr>
            <a:endParaRPr sz="1000" b="1">
              <a:solidFill>
                <a:schemeClr val="dk1"/>
              </a:solidFill>
              <a:latin typeface="Verdana"/>
              <a:ea typeface="Verdana"/>
              <a:cs typeface="Verdana"/>
              <a:sym typeface="Verdana"/>
            </a:endParaRPr>
          </a:p>
          <a:p>
            <a:pPr marL="0" lvl="0" indent="0" algn="l" rtl="0">
              <a:spcBef>
                <a:spcPts val="500"/>
              </a:spcBef>
              <a:spcAft>
                <a:spcPts val="0"/>
              </a:spcAft>
              <a:buNone/>
            </a:pPr>
            <a:endParaRPr sz="500">
              <a:solidFill>
                <a:schemeClr val="dk1"/>
              </a:solidFill>
              <a:latin typeface="Verdana"/>
              <a:ea typeface="Verdana"/>
              <a:cs typeface="Verdana"/>
              <a:sym typeface="Verdana"/>
            </a:endParaRPr>
          </a:p>
          <a:p>
            <a:pPr marL="0" lvl="0" indent="0" algn="l" rtl="0">
              <a:spcBef>
                <a:spcPts val="500"/>
              </a:spcBef>
              <a:spcAft>
                <a:spcPts val="0"/>
              </a:spcAft>
              <a:buNone/>
            </a:pPr>
            <a:endParaRPr>
              <a:solidFill>
                <a:schemeClr val="dk1"/>
              </a:solidFill>
              <a:latin typeface="Verdana"/>
              <a:ea typeface="Verdana"/>
              <a:cs typeface="Verdana"/>
              <a:sym typeface="Verdana"/>
            </a:endParaRPr>
          </a:p>
        </p:txBody>
      </p:sp>
      <p:sp>
        <p:nvSpPr>
          <p:cNvPr id="172" name="Google Shape;172;p25"/>
          <p:cNvSpPr txBox="1"/>
          <p:nvPr/>
        </p:nvSpPr>
        <p:spPr>
          <a:xfrm>
            <a:off x="4306650" y="935275"/>
            <a:ext cx="4218600" cy="3175200"/>
          </a:xfrm>
          <a:prstGeom prst="rect">
            <a:avLst/>
          </a:prstGeom>
          <a:noFill/>
          <a:ln>
            <a:noFill/>
          </a:ln>
        </p:spPr>
        <p:txBody>
          <a:bodyPr spcFirstLastPara="1" wrap="square" lIns="91425" tIns="91425" rIns="91425" bIns="91425" anchor="t" anchorCtr="0">
            <a:spAutoFit/>
          </a:bodyPr>
          <a:lstStyle/>
          <a:p>
            <a:pPr marL="304" lvl="0" indent="0" algn="l" rtl="0">
              <a:spcBef>
                <a:spcPts val="856"/>
              </a:spcBef>
              <a:spcAft>
                <a:spcPts val="0"/>
              </a:spcAft>
              <a:buNone/>
            </a:pPr>
            <a:r>
              <a:rPr lang="en" sz="1200" b="1">
                <a:solidFill>
                  <a:schemeClr val="dk1"/>
                </a:solidFill>
                <a:latin typeface="Verdana"/>
                <a:ea typeface="Verdana"/>
                <a:cs typeface="Verdana"/>
                <a:sym typeface="Verdana"/>
              </a:rPr>
              <a:t>Adult Camper Checklist</a:t>
            </a:r>
            <a:r>
              <a:rPr lang="en" sz="1000" b="1">
                <a:solidFill>
                  <a:schemeClr val="dk1"/>
                </a:solidFill>
                <a:latin typeface="Verdana"/>
                <a:ea typeface="Verdana"/>
                <a:cs typeface="Verdana"/>
                <a:sym typeface="Verdana"/>
              </a:rPr>
              <a:t> </a:t>
            </a:r>
            <a:endParaRPr sz="1000" b="1">
              <a:solidFill>
                <a:schemeClr val="dk1"/>
              </a:solidFill>
              <a:latin typeface="Verdana"/>
              <a:ea typeface="Verdana"/>
              <a:cs typeface="Verdana"/>
              <a:sym typeface="Verdana"/>
            </a:endParaRPr>
          </a:p>
          <a:p>
            <a:pPr marL="239572" lvl="0" indent="0" algn="l" rtl="0">
              <a:spcBef>
                <a:spcPts val="904"/>
              </a:spcBef>
              <a:spcAft>
                <a:spcPts val="0"/>
              </a:spcAft>
              <a:buNone/>
            </a:pPr>
            <a:r>
              <a:rPr lang="en" sz="1000">
                <a:solidFill>
                  <a:schemeClr val="dk1"/>
                </a:solidFill>
                <a:latin typeface="Verdana"/>
                <a:ea typeface="Verdana"/>
                <a:cs typeface="Verdana"/>
                <a:sym typeface="Verdana"/>
              </a:rPr>
              <a:t>✓ BSA Medical Form Parts A &amp; B </a:t>
            </a:r>
            <a:endParaRPr sz="1000">
              <a:solidFill>
                <a:schemeClr val="dk1"/>
              </a:solidFill>
              <a:latin typeface="Verdana"/>
              <a:ea typeface="Verdana"/>
              <a:cs typeface="Verdana"/>
              <a:sym typeface="Verdana"/>
            </a:endParaRPr>
          </a:p>
          <a:p>
            <a:pPr marL="463448" marR="106856" lvl="0" indent="-223875" algn="l" rtl="0">
              <a:lnSpc>
                <a:spcPct val="104958"/>
              </a:lnSpc>
              <a:spcBef>
                <a:spcPts val="100"/>
              </a:spcBef>
              <a:spcAft>
                <a:spcPts val="0"/>
              </a:spcAft>
              <a:buNone/>
            </a:pPr>
            <a:r>
              <a:rPr lang="en" sz="1000">
                <a:solidFill>
                  <a:schemeClr val="dk1"/>
                </a:solidFill>
                <a:latin typeface="Verdana"/>
                <a:ea typeface="Verdana"/>
                <a:cs typeface="Verdana"/>
                <a:sym typeface="Verdana"/>
              </a:rPr>
              <a:t>✓ BSA Medical Form </a:t>
            </a:r>
            <a:r>
              <a:rPr lang="en" sz="1000" u="sng">
                <a:solidFill>
                  <a:schemeClr val="dk1"/>
                </a:solidFill>
                <a:latin typeface="Verdana"/>
                <a:ea typeface="Verdana"/>
                <a:cs typeface="Verdana"/>
                <a:sym typeface="Verdana"/>
              </a:rPr>
              <a:t>Part C </a:t>
            </a:r>
            <a:r>
              <a:rPr lang="en" sz="1000">
                <a:solidFill>
                  <a:schemeClr val="dk1"/>
                </a:solidFill>
                <a:latin typeface="Verdana"/>
                <a:ea typeface="Verdana"/>
                <a:cs typeface="Verdana"/>
                <a:sym typeface="Verdana"/>
              </a:rPr>
              <a:t>– Physical Evaluation </a:t>
            </a:r>
            <a:r>
              <a:rPr lang="en" sz="1000" b="1" u="sng">
                <a:solidFill>
                  <a:schemeClr val="dk1"/>
                </a:solidFill>
                <a:latin typeface="Verdana"/>
                <a:ea typeface="Verdana"/>
                <a:cs typeface="Verdana"/>
                <a:sym typeface="Verdana"/>
              </a:rPr>
              <a:t>within 1 year </a:t>
            </a:r>
            <a:r>
              <a:rPr lang="en" sz="1000" b="1">
                <a:solidFill>
                  <a:schemeClr val="dk1"/>
                </a:solidFill>
                <a:latin typeface="Verdana"/>
                <a:ea typeface="Verdana"/>
                <a:cs typeface="Verdana"/>
                <a:sym typeface="Verdana"/>
              </a:rPr>
              <a:t>(Print, Fill Out &amp; Sign, Bring to your subcamp) </a:t>
            </a:r>
            <a:endParaRPr sz="1000" b="1">
              <a:solidFill>
                <a:schemeClr val="dk1"/>
              </a:solidFill>
              <a:latin typeface="Verdana"/>
              <a:ea typeface="Verdana"/>
              <a:cs typeface="Verdana"/>
              <a:sym typeface="Verdana"/>
            </a:endParaRPr>
          </a:p>
          <a:p>
            <a:pPr marL="922426" marR="779425" lvl="0" indent="-225501" algn="l" rtl="0">
              <a:lnSpc>
                <a:spcPct val="104125"/>
              </a:lnSpc>
              <a:spcBef>
                <a:spcPts val="40"/>
              </a:spcBef>
              <a:spcAft>
                <a:spcPts val="0"/>
              </a:spcAft>
              <a:buNone/>
            </a:pPr>
            <a:r>
              <a:rPr lang="en" sz="1000">
                <a:solidFill>
                  <a:schemeClr val="dk1"/>
                </a:solidFill>
                <a:latin typeface="Verdana"/>
                <a:ea typeface="Verdana"/>
                <a:cs typeface="Verdana"/>
                <a:sym typeface="Verdana"/>
              </a:rPr>
              <a:t>o </a:t>
            </a:r>
            <a:r>
              <a:rPr lang="en" sz="1000" i="1">
                <a:solidFill>
                  <a:schemeClr val="dk1"/>
                </a:solidFill>
                <a:latin typeface="Verdana"/>
                <a:ea typeface="Verdana"/>
                <a:cs typeface="Verdana"/>
                <a:sym typeface="Verdana"/>
              </a:rPr>
              <a:t>The physical must be within one year and cannot “expire” during camp. No  exceptions. </a:t>
            </a:r>
            <a:endParaRPr sz="1000" i="1">
              <a:solidFill>
                <a:schemeClr val="dk1"/>
              </a:solidFill>
              <a:latin typeface="Verdana"/>
              <a:ea typeface="Verdana"/>
              <a:cs typeface="Verdana"/>
              <a:sym typeface="Verdana"/>
            </a:endParaRPr>
          </a:p>
          <a:p>
            <a:pPr marL="239572" marR="1272235" lvl="0" indent="0" algn="l" rtl="0">
              <a:lnSpc>
                <a:spcPct val="104125"/>
              </a:lnSpc>
              <a:spcBef>
                <a:spcPts val="62"/>
              </a:spcBef>
              <a:spcAft>
                <a:spcPts val="0"/>
              </a:spcAft>
              <a:buNone/>
            </a:pPr>
            <a:r>
              <a:rPr lang="en" sz="1000">
                <a:solidFill>
                  <a:schemeClr val="dk1"/>
                </a:solidFill>
                <a:latin typeface="Verdana"/>
                <a:ea typeface="Verdana"/>
                <a:cs typeface="Verdana"/>
                <a:sym typeface="Verdana"/>
              </a:rPr>
              <a:t>✓ Copy of Insurance Card (front and back)  </a:t>
            </a:r>
            <a:endParaRPr sz="1000">
              <a:solidFill>
                <a:schemeClr val="dk1"/>
              </a:solidFill>
              <a:latin typeface="Verdana"/>
              <a:ea typeface="Verdana"/>
              <a:cs typeface="Verdana"/>
              <a:sym typeface="Verdana"/>
            </a:endParaRPr>
          </a:p>
          <a:p>
            <a:pPr marL="696772" marR="1272235" lvl="0" indent="0" algn="l" rtl="0">
              <a:lnSpc>
                <a:spcPct val="104125"/>
              </a:lnSpc>
              <a:spcBef>
                <a:spcPts val="62"/>
              </a:spcBef>
              <a:spcAft>
                <a:spcPts val="0"/>
              </a:spcAft>
              <a:buNone/>
            </a:pPr>
            <a:r>
              <a:rPr lang="en" sz="1000">
                <a:solidFill>
                  <a:schemeClr val="dk1"/>
                </a:solidFill>
                <a:latin typeface="Verdana"/>
                <a:ea typeface="Verdana"/>
                <a:cs typeface="Verdana"/>
                <a:sym typeface="Verdana"/>
              </a:rPr>
              <a:t>o </a:t>
            </a:r>
            <a:r>
              <a:rPr lang="en" sz="1000" i="1">
                <a:solidFill>
                  <a:schemeClr val="dk1"/>
                </a:solidFill>
                <a:latin typeface="Verdana"/>
                <a:ea typeface="Verdana"/>
                <a:cs typeface="Verdana"/>
                <a:sym typeface="Verdana"/>
              </a:rPr>
              <a:t>For Tricare please submit a </a:t>
            </a:r>
            <a:r>
              <a:rPr lang="en" sz="1000" i="1" u="sng">
                <a:solidFill>
                  <a:schemeClr val="dk1"/>
                </a:solidFill>
                <a:latin typeface="Verdana"/>
                <a:ea typeface="Verdana"/>
                <a:cs typeface="Verdana"/>
                <a:sym typeface="Verdana"/>
              </a:rPr>
              <a:t>Proof of Coverage letter</a:t>
            </a:r>
            <a:r>
              <a:rPr lang="en" sz="1000" i="1">
                <a:solidFill>
                  <a:schemeClr val="dk1"/>
                </a:solidFill>
                <a:latin typeface="Verdana"/>
                <a:ea typeface="Verdana"/>
                <a:cs typeface="Verdana"/>
                <a:sym typeface="Verdana"/>
              </a:rPr>
              <a:t>.  </a:t>
            </a:r>
            <a:endParaRPr sz="1000" i="1">
              <a:solidFill>
                <a:schemeClr val="dk1"/>
              </a:solidFill>
              <a:latin typeface="Verdana"/>
              <a:ea typeface="Verdana"/>
              <a:cs typeface="Verdana"/>
              <a:sym typeface="Verdana"/>
            </a:endParaRPr>
          </a:p>
          <a:p>
            <a:pPr marL="239572" lvl="0" indent="0" algn="l" rtl="0">
              <a:spcBef>
                <a:spcPts val="50"/>
              </a:spcBef>
              <a:spcAft>
                <a:spcPts val="0"/>
              </a:spcAft>
              <a:buNone/>
            </a:pPr>
            <a:r>
              <a:rPr lang="en" sz="1000">
                <a:solidFill>
                  <a:schemeClr val="dk1"/>
                </a:solidFill>
                <a:latin typeface="Verdana"/>
                <a:ea typeface="Verdana"/>
                <a:cs typeface="Verdana"/>
                <a:sym typeface="Verdana"/>
              </a:rPr>
              <a:t>✓ Youth Protection Training Certificate – Upload to CampDoc </a:t>
            </a:r>
            <a:endParaRPr sz="1000">
              <a:solidFill>
                <a:schemeClr val="dk1"/>
              </a:solidFill>
              <a:latin typeface="Verdana"/>
              <a:ea typeface="Verdana"/>
              <a:cs typeface="Verdana"/>
              <a:sym typeface="Verdana"/>
            </a:endParaRPr>
          </a:p>
          <a:p>
            <a:pPr marL="239572" lvl="0" indent="0" algn="l" rtl="0">
              <a:spcBef>
                <a:spcPts val="112"/>
              </a:spcBef>
              <a:spcAft>
                <a:spcPts val="0"/>
              </a:spcAft>
              <a:buNone/>
            </a:pPr>
            <a:r>
              <a:rPr lang="en" sz="1000">
                <a:solidFill>
                  <a:schemeClr val="dk1"/>
                </a:solidFill>
                <a:latin typeface="Verdana"/>
                <a:ea typeface="Verdana"/>
                <a:cs typeface="Verdana"/>
                <a:sym typeface="Verdana"/>
              </a:rPr>
              <a:t>✓ BSA Membership verification – Upload to CampDoc </a:t>
            </a:r>
            <a:endParaRPr sz="1000">
              <a:solidFill>
                <a:schemeClr val="dk1"/>
              </a:solidFill>
              <a:latin typeface="Verdana"/>
              <a:ea typeface="Verdana"/>
              <a:cs typeface="Verdana"/>
              <a:sym typeface="Verdana"/>
            </a:endParaRPr>
          </a:p>
          <a:p>
            <a:pPr marL="239572" lvl="0" indent="0" algn="l" rtl="0">
              <a:spcBef>
                <a:spcPts val="100"/>
              </a:spcBef>
              <a:spcAft>
                <a:spcPts val="0"/>
              </a:spcAft>
              <a:buNone/>
            </a:pPr>
            <a:r>
              <a:rPr lang="en" sz="1000">
                <a:solidFill>
                  <a:schemeClr val="dk1"/>
                </a:solidFill>
                <a:latin typeface="Verdana"/>
                <a:ea typeface="Verdana"/>
                <a:cs typeface="Verdana"/>
                <a:sym typeface="Verdana"/>
              </a:rPr>
              <a:t>✓ Special Diet Request </a:t>
            </a:r>
            <a:r>
              <a:rPr lang="en" sz="1000" u="sng">
                <a:solidFill>
                  <a:schemeClr val="dk1"/>
                </a:solidFill>
                <a:latin typeface="Verdana"/>
                <a:ea typeface="Verdana"/>
                <a:cs typeface="Verdana"/>
                <a:sym typeface="Verdana"/>
              </a:rPr>
              <a:t>Form </a:t>
            </a:r>
            <a:r>
              <a:rPr lang="en" sz="1000">
                <a:solidFill>
                  <a:schemeClr val="dk1"/>
                </a:solidFill>
                <a:latin typeface="Verdana"/>
                <a:ea typeface="Verdana"/>
                <a:cs typeface="Verdana"/>
                <a:sym typeface="Verdana"/>
              </a:rPr>
              <a:t>– If applicable</a:t>
            </a:r>
            <a:r>
              <a:rPr lang="en" sz="1200">
                <a:solidFill>
                  <a:schemeClr val="dk1"/>
                </a:solidFill>
                <a:latin typeface="Verdana"/>
                <a:ea typeface="Verdana"/>
                <a:cs typeface="Verdana"/>
                <a:sym typeface="Verdana"/>
              </a:rPr>
              <a:t>  </a:t>
            </a:r>
            <a:endParaRPr sz="1000" b="1">
              <a:solidFill>
                <a:schemeClr val="dk1"/>
              </a:solidFill>
              <a:latin typeface="Verdana"/>
              <a:ea typeface="Verdana"/>
              <a:cs typeface="Verdana"/>
              <a:sym typeface="Verdana"/>
            </a:endParaRPr>
          </a:p>
          <a:p>
            <a:pPr marL="0" lvl="0" indent="0" algn="l" rtl="0">
              <a:spcBef>
                <a:spcPts val="0"/>
              </a:spcBef>
              <a:spcAft>
                <a:spcPts val="0"/>
              </a:spcAft>
              <a:buNone/>
            </a:pPr>
            <a:endParaRPr>
              <a:solidFill>
                <a:schemeClr val="dk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7" name="Google Shape;177;p26"/>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78" name="Google Shape;178;p26"/>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79" name="Google Shape;179;p26"/>
          <p:cNvSpPr txBox="1"/>
          <p:nvPr/>
        </p:nvSpPr>
        <p:spPr>
          <a:xfrm>
            <a:off x="353400" y="38745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What to Bring</a:t>
            </a:r>
            <a:endParaRPr/>
          </a:p>
        </p:txBody>
      </p:sp>
      <p:sp>
        <p:nvSpPr>
          <p:cNvPr id="180" name="Google Shape;180;p26"/>
          <p:cNvSpPr txBox="1"/>
          <p:nvPr/>
        </p:nvSpPr>
        <p:spPr>
          <a:xfrm>
            <a:off x="3040352" y="899675"/>
            <a:ext cx="3805200" cy="3200100"/>
          </a:xfrm>
          <a:prstGeom prst="rect">
            <a:avLst/>
          </a:prstGeom>
          <a:noFill/>
          <a:ln>
            <a:noFill/>
          </a:ln>
        </p:spPr>
        <p:txBody>
          <a:bodyPr spcFirstLastPara="1" wrap="square" lIns="91425" tIns="91425" rIns="91425" bIns="91425" anchor="t" anchorCtr="0">
            <a:noAutofit/>
          </a:bodyPr>
          <a:lstStyle/>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Camp Chairs </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6 Essentials</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Sunscreen</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Snacks</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Water Bottles</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Rain Gear</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Day Packs</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Extra Layers</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NO:</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Fire starters</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Clr>
                <a:schemeClr val="dk1"/>
              </a:buClr>
              <a:buSzPts val="1100"/>
              <a:buFont typeface="Arial"/>
              <a:buNone/>
            </a:pPr>
            <a:r>
              <a:rPr lang="en" sz="1200" b="1">
                <a:solidFill>
                  <a:schemeClr val="dk1"/>
                </a:solidFill>
                <a:latin typeface="Verdana"/>
                <a:ea typeface="Verdana"/>
                <a:cs typeface="Verdana"/>
                <a:sym typeface="Verdana"/>
              </a:rPr>
              <a:t>Pocket knives</a:t>
            </a:r>
            <a:endParaRPr sz="1200" b="1">
              <a:solidFill>
                <a:schemeClr val="dk1"/>
              </a:solidFill>
              <a:latin typeface="Verdana"/>
              <a:ea typeface="Verdana"/>
              <a:cs typeface="Verdana"/>
              <a:sym typeface="Verdana"/>
            </a:endParaRPr>
          </a:p>
        </p:txBody>
      </p:sp>
      <p:sp>
        <p:nvSpPr>
          <p:cNvPr id="181" name="Google Shape;181;p26"/>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7"/>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87" name="Google Shape;187;p27"/>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88" name="Google Shape;188;p27"/>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189" name="Google Shape;189;p27"/>
          <p:cNvPicPr preferRelativeResize="0"/>
          <p:nvPr/>
        </p:nvPicPr>
        <p:blipFill>
          <a:blip r:embed="rId5">
            <a:alphaModFix/>
          </a:blip>
          <a:stretch>
            <a:fillRect/>
          </a:stretch>
        </p:blipFill>
        <p:spPr>
          <a:xfrm>
            <a:off x="2037300" y="145200"/>
            <a:ext cx="4705350" cy="3619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3">
            <a:alphaModFix/>
          </a:blip>
          <a:srcRect t="6129" r="-7480"/>
          <a:stretch/>
        </p:blipFill>
        <p:spPr>
          <a:xfrm>
            <a:off x="0" y="4170875"/>
            <a:ext cx="9829300" cy="1024100"/>
          </a:xfrm>
          <a:prstGeom prst="rect">
            <a:avLst/>
          </a:prstGeom>
          <a:noFill/>
          <a:ln>
            <a:noFill/>
          </a:ln>
        </p:spPr>
      </p:pic>
      <p:pic>
        <p:nvPicPr>
          <p:cNvPr id="66" name="Google Shape;66;p14"/>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67" name="Google Shape;67;p14"/>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Unit Information</a:t>
            </a:r>
            <a:endParaRPr sz="2200"/>
          </a:p>
        </p:txBody>
      </p:sp>
      <p:sp>
        <p:nvSpPr>
          <p:cNvPr id="68" name="Google Shape;68;p14"/>
          <p:cNvSpPr txBox="1"/>
          <p:nvPr/>
        </p:nvSpPr>
        <p:spPr>
          <a:xfrm>
            <a:off x="480250" y="899675"/>
            <a:ext cx="8259000" cy="32001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Summary</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Registration/Fees</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Check in/Out</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Program</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Draft Schedule</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Draft map</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Dining and Food Service Options</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Action Items &amp; Timeline</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Paperwork Checklist</a:t>
            </a:r>
            <a:endParaRPr sz="1600" b="1">
              <a:solidFill>
                <a:srgbClr val="212529"/>
              </a:solidFill>
              <a:latin typeface="Verdana"/>
              <a:ea typeface="Verdana"/>
              <a:cs typeface="Verdana"/>
              <a:sym typeface="Verdana"/>
            </a:endParaRPr>
          </a:p>
          <a:p>
            <a:pPr marL="457200" lvl="0" indent="-330200" algn="l" rtl="0">
              <a:spcBef>
                <a:spcPts val="0"/>
              </a:spcBef>
              <a:spcAft>
                <a:spcPts val="0"/>
              </a:spcAft>
              <a:buClr>
                <a:srgbClr val="212529"/>
              </a:buClr>
              <a:buSzPts val="1600"/>
              <a:buFont typeface="Verdana"/>
              <a:buChar char="●"/>
            </a:pPr>
            <a:r>
              <a:rPr lang="en" sz="1600" b="1">
                <a:solidFill>
                  <a:srgbClr val="212529"/>
                </a:solidFill>
                <a:latin typeface="Verdana"/>
                <a:ea typeface="Verdana"/>
                <a:cs typeface="Verdana"/>
                <a:sym typeface="Verdana"/>
              </a:rPr>
              <a:t>What to Bring</a:t>
            </a:r>
            <a:endParaRPr sz="1600" b="1">
              <a:solidFill>
                <a:srgbClr val="212529"/>
              </a:solidFill>
              <a:latin typeface="Verdana"/>
              <a:ea typeface="Verdana"/>
              <a:cs typeface="Verdana"/>
              <a:sym typeface="Verdana"/>
            </a:endParaRPr>
          </a:p>
        </p:txBody>
      </p:sp>
      <p:sp>
        <p:nvSpPr>
          <p:cNvPr id="69" name="Google Shape;69;p14"/>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70" name="Google Shape;70;p14"/>
          <p:cNvPicPr preferRelativeResize="0"/>
          <p:nvPr/>
        </p:nvPicPr>
        <p:blipFill>
          <a:blip r:embed="rId5">
            <a:alphaModFix/>
          </a:blip>
          <a:stretch>
            <a:fillRect/>
          </a:stretch>
        </p:blipFill>
        <p:spPr>
          <a:xfrm>
            <a:off x="4907050" y="899675"/>
            <a:ext cx="3200127" cy="32001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5"/>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76" name="Google Shape;76;p15"/>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77" name="Google Shape;77;p15"/>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Summary</a:t>
            </a:r>
            <a:endParaRPr sz="2000" b="1">
              <a:solidFill>
                <a:schemeClr val="dk1"/>
              </a:solidFill>
            </a:endParaRPr>
          </a:p>
        </p:txBody>
      </p:sp>
      <p:sp>
        <p:nvSpPr>
          <p:cNvPr id="78" name="Google Shape;78;p15"/>
          <p:cNvSpPr txBox="1"/>
          <p:nvPr/>
        </p:nvSpPr>
        <p:spPr>
          <a:xfrm>
            <a:off x="480250" y="899675"/>
            <a:ext cx="8259000" cy="3200100"/>
          </a:xfrm>
          <a:prstGeom prst="rect">
            <a:avLst/>
          </a:prstGeom>
          <a:noFill/>
          <a:ln>
            <a:noFill/>
          </a:ln>
        </p:spPr>
        <p:txBody>
          <a:bodyPr spcFirstLastPara="1" wrap="square" lIns="91425" tIns="91425" rIns="91425" bIns="91425" anchor="t" anchorCtr="0">
            <a:noAutofit/>
          </a:bodyPr>
          <a:lstStyle/>
          <a:p>
            <a:pPr marL="0" lvl="0" indent="0" algn="l" rtl="0">
              <a:lnSpc>
                <a:spcPct val="103750"/>
              </a:lnSpc>
              <a:spcBef>
                <a:spcPts val="0"/>
              </a:spcBef>
              <a:spcAft>
                <a:spcPts val="0"/>
              </a:spcAft>
              <a:buNone/>
            </a:pPr>
            <a:r>
              <a:rPr lang="en" sz="1200" b="1">
                <a:solidFill>
                  <a:srgbClr val="212529"/>
                </a:solidFill>
                <a:latin typeface="Verdana"/>
                <a:ea typeface="Verdana"/>
                <a:cs typeface="Verdana"/>
                <a:sym typeface="Verdana"/>
              </a:rPr>
              <a:t>We're very excited to have all Scout units a part of this event.  The following will give you information that you need for your unit to plan ahead and ensure everyone has a fun and safe experience at the next Colorado Jamboree. </a:t>
            </a:r>
            <a:endParaRPr b="1">
              <a:solidFill>
                <a:schemeClr val="dk1"/>
              </a:solidFill>
              <a:latin typeface="Verdana"/>
              <a:ea typeface="Verdana"/>
              <a:cs typeface="Verdana"/>
              <a:sym typeface="Verdana"/>
            </a:endParaRPr>
          </a:p>
          <a:p>
            <a:pPr marL="0" lvl="0" indent="0" algn="l" rtl="0">
              <a:lnSpc>
                <a:spcPct val="105416"/>
              </a:lnSpc>
              <a:spcBef>
                <a:spcPts val="0"/>
              </a:spcBef>
              <a:spcAft>
                <a:spcPts val="0"/>
              </a:spcAft>
              <a:buNone/>
            </a:pPr>
            <a:endParaRPr b="1">
              <a:solidFill>
                <a:schemeClr val="dk1"/>
              </a:solidFill>
              <a:latin typeface="Verdana"/>
              <a:ea typeface="Verdana"/>
              <a:cs typeface="Verdana"/>
              <a:sym typeface="Verdana"/>
            </a:endParaRPr>
          </a:p>
          <a:p>
            <a:pPr marL="0" lvl="0" indent="0" algn="l" rtl="0">
              <a:lnSpc>
                <a:spcPct val="105416"/>
              </a:lnSpc>
              <a:spcBef>
                <a:spcPts val="0"/>
              </a:spcBef>
              <a:spcAft>
                <a:spcPts val="0"/>
              </a:spcAft>
              <a:buNone/>
            </a:pPr>
            <a:endParaRPr b="1">
              <a:solidFill>
                <a:schemeClr val="dk1"/>
              </a:solidFill>
              <a:latin typeface="Verdana"/>
              <a:ea typeface="Verdana"/>
              <a:cs typeface="Verdana"/>
              <a:sym typeface="Verdana"/>
            </a:endParaRPr>
          </a:p>
          <a:p>
            <a:pPr marL="0" lvl="0" indent="0" algn="l" rtl="0">
              <a:lnSpc>
                <a:spcPct val="110833"/>
              </a:lnSpc>
              <a:spcBef>
                <a:spcPts val="1370"/>
              </a:spcBef>
              <a:spcAft>
                <a:spcPts val="0"/>
              </a:spcAft>
              <a:buNone/>
            </a:pPr>
            <a:r>
              <a:rPr lang="en" sz="1600">
                <a:solidFill>
                  <a:schemeClr val="dk1"/>
                </a:solidFill>
              </a:rPr>
              <a:t>Remember there are NO EXCEPTIONS to the following:</a:t>
            </a:r>
            <a:endParaRPr sz="1600">
              <a:solidFill>
                <a:schemeClr val="dk1"/>
              </a:solidFill>
            </a:endParaRPr>
          </a:p>
          <a:p>
            <a:pPr marL="0" lvl="0" indent="0" algn="l" rtl="0">
              <a:lnSpc>
                <a:spcPct val="110833"/>
              </a:lnSpc>
              <a:spcBef>
                <a:spcPts val="1430"/>
              </a:spcBef>
              <a:spcAft>
                <a:spcPts val="0"/>
              </a:spcAft>
              <a:buNone/>
            </a:pPr>
            <a:r>
              <a:rPr lang="en" sz="1200" b="1">
                <a:solidFill>
                  <a:schemeClr val="dk1"/>
                </a:solidFill>
                <a:latin typeface="Verdana"/>
                <a:ea typeface="Verdana"/>
                <a:cs typeface="Verdana"/>
                <a:sym typeface="Verdana"/>
              </a:rPr>
              <a:t>ALL Adults staying overnight must be registered with BSA and have current YPT before coming to camp</a:t>
            </a:r>
            <a:endParaRPr sz="1200" b="1">
              <a:solidFill>
                <a:schemeClr val="dk1"/>
              </a:solidFill>
              <a:latin typeface="Verdana"/>
              <a:ea typeface="Verdana"/>
              <a:cs typeface="Verdana"/>
              <a:sym typeface="Verdana"/>
            </a:endParaRPr>
          </a:p>
          <a:p>
            <a:pPr marL="0" lvl="0" indent="0" algn="l" rtl="0">
              <a:lnSpc>
                <a:spcPct val="115000"/>
              </a:lnSpc>
              <a:spcBef>
                <a:spcPts val="10"/>
              </a:spcBef>
              <a:spcAft>
                <a:spcPts val="0"/>
              </a:spcAft>
              <a:buNone/>
            </a:pPr>
            <a:r>
              <a:rPr lang="en" sz="1200" b="1">
                <a:solidFill>
                  <a:schemeClr val="dk1"/>
                </a:solidFill>
                <a:latin typeface="Verdana"/>
                <a:ea typeface="Verdana"/>
                <a:cs typeface="Verdana"/>
                <a:sym typeface="Verdana"/>
              </a:rPr>
              <a:t>ALL participants must have a medical form turned into the Sub Camp HQ they are camping in</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None/>
            </a:pPr>
            <a:r>
              <a:rPr lang="en" sz="1200" b="1">
                <a:solidFill>
                  <a:schemeClr val="dk1"/>
                </a:solidFill>
                <a:latin typeface="Verdana"/>
                <a:ea typeface="Verdana"/>
                <a:cs typeface="Verdana"/>
                <a:sym typeface="Verdana"/>
              </a:rPr>
              <a:t>Turn in roster of attendees and medical forms when checking in at your subcamp HQ</a:t>
            </a:r>
            <a:endParaRPr sz="1200" b="1">
              <a:solidFill>
                <a:schemeClr val="dk1"/>
              </a:solidFill>
              <a:latin typeface="Verdana"/>
              <a:ea typeface="Verdana"/>
              <a:cs typeface="Verdana"/>
              <a:sym typeface="Verdana"/>
            </a:endParaRPr>
          </a:p>
          <a:p>
            <a:pPr marL="0" lvl="0" indent="0" algn="l" rtl="0">
              <a:lnSpc>
                <a:spcPct val="114166"/>
              </a:lnSpc>
              <a:spcBef>
                <a:spcPts val="0"/>
              </a:spcBef>
              <a:spcAft>
                <a:spcPts val="0"/>
              </a:spcAft>
              <a:buNone/>
            </a:pPr>
            <a:r>
              <a:rPr lang="en" sz="1200" b="1">
                <a:solidFill>
                  <a:schemeClr val="dk1"/>
                </a:solidFill>
                <a:latin typeface="Verdana"/>
                <a:ea typeface="Verdana"/>
                <a:cs typeface="Verdana"/>
                <a:sym typeface="Verdana"/>
              </a:rPr>
              <a:t>All people attending must pay the registration fee</a:t>
            </a:r>
            <a:endParaRPr b="1">
              <a:solidFill>
                <a:schemeClr val="dk1"/>
              </a:solidFill>
              <a:latin typeface="Verdana"/>
              <a:ea typeface="Verdana"/>
              <a:cs typeface="Verdana"/>
              <a:sym typeface="Verdana"/>
            </a:endParaRPr>
          </a:p>
          <a:p>
            <a:pPr marL="0" lvl="0" indent="0" algn="l" rtl="0">
              <a:spcBef>
                <a:spcPts val="0"/>
              </a:spcBef>
              <a:spcAft>
                <a:spcPts val="0"/>
              </a:spcAft>
              <a:buNone/>
            </a:pPr>
            <a:endParaRPr sz="1800">
              <a:solidFill>
                <a:schemeClr val="dk2"/>
              </a:solidFill>
            </a:endParaRPr>
          </a:p>
        </p:txBody>
      </p:sp>
      <p:sp>
        <p:nvSpPr>
          <p:cNvPr id="79" name="Google Shape;79;p15"/>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6"/>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85" name="Google Shape;85;p16"/>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86" name="Google Shape;86;p16"/>
          <p:cNvSpPr txBox="1"/>
          <p:nvPr/>
        </p:nvSpPr>
        <p:spPr>
          <a:xfrm>
            <a:off x="304800" y="304800"/>
            <a:ext cx="74985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b="1">
                <a:solidFill>
                  <a:schemeClr val="dk1"/>
                </a:solidFill>
              </a:rPr>
              <a:t>Scout (Troop, Crew, Post, Ship) Registration &amp; Fees</a:t>
            </a:r>
            <a:endParaRPr b="1"/>
          </a:p>
        </p:txBody>
      </p:sp>
      <p:sp>
        <p:nvSpPr>
          <p:cNvPr id="87" name="Google Shape;87;p16"/>
          <p:cNvSpPr txBox="1"/>
          <p:nvPr/>
        </p:nvSpPr>
        <p:spPr>
          <a:xfrm>
            <a:off x="480250" y="899675"/>
            <a:ext cx="8259000" cy="3362400"/>
          </a:xfrm>
          <a:prstGeom prst="rect">
            <a:avLst/>
          </a:prstGeom>
          <a:noFill/>
          <a:ln>
            <a:noFill/>
          </a:ln>
        </p:spPr>
        <p:txBody>
          <a:bodyPr spcFirstLastPara="1" wrap="square" lIns="91425" tIns="91425" rIns="91425" bIns="91425" anchor="t" anchorCtr="0">
            <a:noAutofit/>
          </a:bodyPr>
          <a:lstStyle/>
          <a:p>
            <a:pPr marL="0" lvl="0" indent="0" algn="l" rtl="0">
              <a:lnSpc>
                <a:spcPct val="103750"/>
              </a:lnSpc>
              <a:spcBef>
                <a:spcPts val="0"/>
              </a:spcBef>
              <a:spcAft>
                <a:spcPts val="0"/>
              </a:spcAft>
              <a:buNone/>
            </a:pPr>
            <a:r>
              <a:rPr lang="en" sz="1200" b="1">
                <a:solidFill>
                  <a:srgbClr val="212529"/>
                </a:solidFill>
              </a:rPr>
              <a:t>Colorado Jamboree is open to all types of units. </a:t>
            </a:r>
            <a:r>
              <a:rPr lang="en" sz="1200" b="1" u="sng">
                <a:solidFill>
                  <a:schemeClr val="hlink"/>
                </a:solidFill>
                <a:hlinkClick r:id="rId5"/>
              </a:rPr>
              <a:t>Reserve your space today</a:t>
            </a:r>
            <a:r>
              <a:rPr lang="en" sz="1200" b="1">
                <a:solidFill>
                  <a:srgbClr val="212529"/>
                </a:solidFill>
              </a:rPr>
              <a:t> with a $10 deposit (non-refundable but applied to your registration), give us an estimated headcount of youth and adults, and finalize and pay the balance later.</a:t>
            </a:r>
            <a:endParaRPr b="1">
              <a:solidFill>
                <a:schemeClr val="dk1"/>
              </a:solidFill>
            </a:endParaRPr>
          </a:p>
          <a:p>
            <a:pPr marL="2743200" lvl="0" indent="457200" algn="l" rtl="0">
              <a:lnSpc>
                <a:spcPct val="105416"/>
              </a:lnSpc>
              <a:spcBef>
                <a:spcPts val="0"/>
              </a:spcBef>
              <a:spcAft>
                <a:spcPts val="0"/>
              </a:spcAft>
              <a:buNone/>
            </a:pPr>
            <a:r>
              <a:rPr lang="en" b="1">
                <a:solidFill>
                  <a:schemeClr val="dk1"/>
                </a:solidFill>
              </a:rPr>
              <a:t>$75/participant </a:t>
            </a:r>
            <a:endParaRPr b="1">
              <a:solidFill>
                <a:schemeClr val="dk1"/>
              </a:solidFill>
            </a:endParaRPr>
          </a:p>
          <a:p>
            <a:pPr marL="0" lvl="0" indent="0" algn="l" rtl="0">
              <a:lnSpc>
                <a:spcPct val="105416"/>
              </a:lnSpc>
              <a:spcBef>
                <a:spcPts val="0"/>
              </a:spcBef>
              <a:spcAft>
                <a:spcPts val="0"/>
              </a:spcAft>
              <a:buNone/>
            </a:pPr>
            <a:endParaRPr b="1">
              <a:solidFill>
                <a:schemeClr val="dk1"/>
              </a:solidFill>
            </a:endParaRPr>
          </a:p>
          <a:p>
            <a:pPr marL="0" lvl="0" indent="0" algn="l" rtl="0">
              <a:lnSpc>
                <a:spcPct val="105416"/>
              </a:lnSpc>
              <a:spcBef>
                <a:spcPts val="0"/>
              </a:spcBef>
              <a:spcAft>
                <a:spcPts val="0"/>
              </a:spcAft>
              <a:buNone/>
            </a:pPr>
            <a:r>
              <a:rPr lang="en" b="1">
                <a:solidFill>
                  <a:schemeClr val="dk1"/>
                </a:solidFill>
              </a:rPr>
              <a:t>Additional programming for all units</a:t>
            </a:r>
            <a:endParaRPr b="1">
              <a:solidFill>
                <a:schemeClr val="dk1"/>
              </a:solidFill>
            </a:endParaRPr>
          </a:p>
          <a:p>
            <a:pPr marL="0" lvl="0" indent="0" algn="l" rtl="0">
              <a:lnSpc>
                <a:spcPct val="105416"/>
              </a:lnSpc>
              <a:spcBef>
                <a:spcPts val="0"/>
              </a:spcBef>
              <a:spcAft>
                <a:spcPts val="0"/>
              </a:spcAft>
              <a:buClr>
                <a:schemeClr val="dk1"/>
              </a:buClr>
              <a:buSzPts val="1100"/>
              <a:buFont typeface="Arial"/>
              <a:buNone/>
            </a:pPr>
            <a:r>
              <a:rPr lang="en" sz="1300">
                <a:solidFill>
                  <a:schemeClr val="dk1"/>
                </a:solidFill>
              </a:rPr>
              <a:t>See next slide for in depth info</a:t>
            </a:r>
            <a:endParaRPr sz="1200" b="1">
              <a:solidFill>
                <a:schemeClr val="dk1"/>
              </a:solidFill>
            </a:endParaRPr>
          </a:p>
          <a:p>
            <a:pPr marL="0" lvl="0" indent="0" algn="l" rtl="0">
              <a:lnSpc>
                <a:spcPct val="105416"/>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5416"/>
              </a:lnSpc>
              <a:spcBef>
                <a:spcPts val="0"/>
              </a:spcBef>
              <a:spcAft>
                <a:spcPts val="0"/>
              </a:spcAft>
              <a:buClr>
                <a:schemeClr val="dk1"/>
              </a:buClr>
              <a:buSzPts val="1100"/>
              <a:buFont typeface="Arial"/>
              <a:buNone/>
            </a:pPr>
            <a:r>
              <a:rPr lang="en" sz="1300" b="1">
                <a:solidFill>
                  <a:schemeClr val="dk1"/>
                </a:solidFill>
              </a:rPr>
              <a:t>Ability to buy clothing, backpacks and extra patch sets!</a:t>
            </a:r>
            <a:endParaRPr sz="1300" b="1">
              <a:solidFill>
                <a:schemeClr val="dk1"/>
              </a:solidFill>
            </a:endParaRPr>
          </a:p>
          <a:p>
            <a:pPr marL="0" lvl="0" indent="0" algn="l" rtl="0">
              <a:lnSpc>
                <a:spcPct val="105416"/>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5416"/>
              </a:lnSpc>
              <a:spcBef>
                <a:spcPts val="0"/>
              </a:spcBef>
              <a:spcAft>
                <a:spcPts val="0"/>
              </a:spcAft>
              <a:buClr>
                <a:schemeClr val="dk1"/>
              </a:buClr>
              <a:buSzPts val="1100"/>
              <a:buFont typeface="Arial"/>
              <a:buNone/>
            </a:pPr>
            <a:r>
              <a:rPr lang="en" sz="1200">
                <a:solidFill>
                  <a:schemeClr val="dk1"/>
                </a:solidFill>
              </a:rPr>
              <a:t>We will have options for extra swag, clothing and patch set purchases through sign up links and the program itself,</a:t>
            </a:r>
            <a:endParaRPr sz="1200">
              <a:solidFill>
                <a:schemeClr val="dk1"/>
              </a:solidFill>
            </a:endParaRPr>
          </a:p>
          <a:p>
            <a:pPr marL="0" lvl="0" indent="0" algn="l" rtl="0">
              <a:lnSpc>
                <a:spcPct val="105416"/>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05416"/>
              </a:lnSpc>
              <a:spcBef>
                <a:spcPts val="0"/>
              </a:spcBef>
              <a:spcAft>
                <a:spcPts val="0"/>
              </a:spcAft>
              <a:buNone/>
            </a:pPr>
            <a:endParaRPr b="1">
              <a:solidFill>
                <a:schemeClr val="dk1"/>
              </a:solidFill>
            </a:endParaRPr>
          </a:p>
          <a:p>
            <a:pPr marL="0" lvl="0" indent="0" algn="l" rtl="0">
              <a:lnSpc>
                <a:spcPct val="105416"/>
              </a:lnSpc>
              <a:spcBef>
                <a:spcPts val="0"/>
              </a:spcBef>
              <a:spcAft>
                <a:spcPts val="0"/>
              </a:spcAft>
              <a:buNone/>
            </a:pPr>
            <a:r>
              <a:rPr lang="en" sz="900" b="1">
                <a:solidFill>
                  <a:schemeClr val="dk1"/>
                </a:solidFill>
              </a:rPr>
              <a:t>ALL ADULT LEADERS STAYING OVERNIGHT MUST BE REGISTERED WITH BSA AND HAVE CURRENT YPT CERTIFICATION</a:t>
            </a:r>
            <a:r>
              <a:rPr lang="en" sz="900">
                <a:solidFill>
                  <a:schemeClr val="dk1"/>
                </a:solidFill>
              </a:rPr>
              <a:t>. EVERY person attending the Jamboree must have a completed medical form. Forms used for previous District/Council events are acceptable. Be sure they are still up to date. </a:t>
            </a:r>
            <a:endParaRPr sz="800">
              <a:solidFill>
                <a:schemeClr val="dk1"/>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a:p>
            <a:pPr marL="0" lvl="0" indent="0" algn="l" rtl="0">
              <a:spcBef>
                <a:spcPts val="0"/>
              </a:spcBef>
              <a:spcAft>
                <a:spcPts val="0"/>
              </a:spcAft>
              <a:buNone/>
            </a:pPr>
            <a:endParaRPr sz="1800">
              <a:solidFill>
                <a:schemeClr val="dk2"/>
              </a:solidFill>
            </a:endParaRPr>
          </a:p>
        </p:txBody>
      </p:sp>
      <p:sp>
        <p:nvSpPr>
          <p:cNvPr id="88" name="Google Shape;88;p16"/>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94" name="Google Shape;94;p17"/>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95" name="Google Shape;95;p17"/>
          <p:cNvSpPr txBox="1"/>
          <p:nvPr/>
        </p:nvSpPr>
        <p:spPr>
          <a:xfrm>
            <a:off x="304800" y="304800"/>
            <a:ext cx="74985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b="1">
                <a:solidFill>
                  <a:schemeClr val="dk1"/>
                </a:solidFill>
              </a:rPr>
              <a:t>Scout (Troop, Crew, Post, Ship) Registration &amp; Fees</a:t>
            </a:r>
            <a:endParaRPr b="1"/>
          </a:p>
        </p:txBody>
      </p:sp>
      <p:sp>
        <p:nvSpPr>
          <p:cNvPr id="96" name="Google Shape;96;p17"/>
          <p:cNvSpPr txBox="1"/>
          <p:nvPr/>
        </p:nvSpPr>
        <p:spPr>
          <a:xfrm>
            <a:off x="480250" y="899675"/>
            <a:ext cx="8259000" cy="3200100"/>
          </a:xfrm>
          <a:prstGeom prst="rect">
            <a:avLst/>
          </a:prstGeom>
          <a:noFill/>
          <a:ln>
            <a:noFill/>
          </a:ln>
        </p:spPr>
        <p:txBody>
          <a:bodyPr spcFirstLastPara="1" wrap="square" lIns="91425" tIns="91425" rIns="91425" bIns="91425" anchor="t" anchorCtr="0">
            <a:noAutofit/>
          </a:bodyPr>
          <a:lstStyle/>
          <a:p>
            <a:pPr marL="0" lvl="0" indent="0" algn="l" rtl="0">
              <a:lnSpc>
                <a:spcPct val="105416"/>
              </a:lnSpc>
              <a:spcBef>
                <a:spcPts val="0"/>
              </a:spcBef>
              <a:spcAft>
                <a:spcPts val="0"/>
              </a:spcAft>
              <a:buNone/>
            </a:pPr>
            <a:r>
              <a:rPr lang="en" sz="1000" b="1">
                <a:solidFill>
                  <a:schemeClr val="dk1"/>
                </a:solidFill>
              </a:rPr>
              <a:t>OPTIONAL ADD-ONS </a:t>
            </a:r>
            <a:endParaRPr sz="1000" b="1">
              <a:solidFill>
                <a:schemeClr val="dk1"/>
              </a:solidFill>
            </a:endParaRPr>
          </a:p>
          <a:p>
            <a:pPr marL="0" lvl="0" indent="0" algn="l" rtl="0">
              <a:lnSpc>
                <a:spcPct val="105416"/>
              </a:lnSpc>
              <a:spcBef>
                <a:spcPts val="0"/>
              </a:spcBef>
              <a:spcAft>
                <a:spcPts val="0"/>
              </a:spcAft>
              <a:buNone/>
            </a:pPr>
            <a:endParaRPr sz="1000">
              <a:solidFill>
                <a:schemeClr val="dk1"/>
              </a:solidFill>
            </a:endParaRPr>
          </a:p>
          <a:p>
            <a:pPr marL="0" lvl="0" indent="0" algn="l" rtl="0">
              <a:lnSpc>
                <a:spcPct val="105416"/>
              </a:lnSpc>
              <a:spcBef>
                <a:spcPts val="0"/>
              </a:spcBef>
              <a:spcAft>
                <a:spcPts val="0"/>
              </a:spcAft>
              <a:buNone/>
            </a:pPr>
            <a:r>
              <a:rPr lang="en" sz="1000">
                <a:solidFill>
                  <a:schemeClr val="dk1"/>
                </a:solidFill>
              </a:rPr>
              <a:t>Available options for Troop, Ship, Post, or Crew Unit Registrations only:</a:t>
            </a:r>
            <a:endParaRPr sz="1000">
              <a:solidFill>
                <a:schemeClr val="dk1"/>
              </a:solidFill>
            </a:endParaRPr>
          </a:p>
          <a:p>
            <a:pPr marL="0" lvl="0" indent="0" algn="l" rtl="0">
              <a:lnSpc>
                <a:spcPct val="105416"/>
              </a:lnSpc>
              <a:spcBef>
                <a:spcPts val="0"/>
              </a:spcBef>
              <a:spcAft>
                <a:spcPts val="0"/>
              </a:spcAft>
              <a:buNone/>
            </a:pPr>
            <a:endParaRPr sz="1000">
              <a:solidFill>
                <a:schemeClr val="dk1"/>
              </a:solidFill>
            </a:endParaRPr>
          </a:p>
          <a:p>
            <a:pPr marL="0" lvl="0" indent="0" algn="l" rtl="0">
              <a:lnSpc>
                <a:spcPct val="105416"/>
              </a:lnSpc>
              <a:spcBef>
                <a:spcPts val="0"/>
              </a:spcBef>
              <a:spcAft>
                <a:spcPts val="0"/>
              </a:spcAft>
              <a:buNone/>
            </a:pPr>
            <a:r>
              <a:rPr lang="en" sz="1000" b="1">
                <a:solidFill>
                  <a:schemeClr val="dk1"/>
                </a:solidFill>
              </a:rPr>
              <a:t>Powder Horn</a:t>
            </a:r>
            <a:r>
              <a:rPr lang="en" sz="1000">
                <a:solidFill>
                  <a:schemeClr val="dk1"/>
                </a:solidFill>
              </a:rPr>
              <a:t> (Open to both registered adults and youth who are at least 13 and have completed the 8th grade. Powder Horn is a hands-on resource management course designed to give you the contacts and tools necessary to conduct an awesome high-adventure program in your troop, team, crew, or ship.)</a:t>
            </a:r>
            <a:endParaRPr sz="1000">
              <a:solidFill>
                <a:schemeClr val="dk1"/>
              </a:solidFill>
            </a:endParaRPr>
          </a:p>
          <a:p>
            <a:pPr marL="0" lvl="0" indent="0" algn="l" rtl="0">
              <a:lnSpc>
                <a:spcPct val="105416"/>
              </a:lnSpc>
              <a:spcBef>
                <a:spcPts val="0"/>
              </a:spcBef>
              <a:spcAft>
                <a:spcPts val="0"/>
              </a:spcAft>
              <a:buNone/>
            </a:pPr>
            <a:endParaRPr sz="1000">
              <a:solidFill>
                <a:schemeClr val="dk1"/>
              </a:solidFill>
            </a:endParaRPr>
          </a:p>
          <a:p>
            <a:pPr marL="0" lvl="0" indent="0" algn="l" rtl="0">
              <a:lnSpc>
                <a:spcPct val="105416"/>
              </a:lnSpc>
              <a:spcBef>
                <a:spcPts val="0"/>
              </a:spcBef>
              <a:spcAft>
                <a:spcPts val="0"/>
              </a:spcAft>
              <a:buNone/>
            </a:pPr>
            <a:r>
              <a:rPr lang="en" sz="1000">
                <a:solidFill>
                  <a:schemeClr val="dk1"/>
                </a:solidFill>
              </a:rPr>
              <a:t>Troop/Crew/Ship Youth and all Adults $10/participant</a:t>
            </a:r>
            <a:endParaRPr sz="1000">
              <a:solidFill>
                <a:schemeClr val="dk1"/>
              </a:solidFill>
            </a:endParaRPr>
          </a:p>
          <a:p>
            <a:pPr marL="0" lvl="0" indent="0" algn="l" rtl="0">
              <a:lnSpc>
                <a:spcPct val="105416"/>
              </a:lnSpc>
              <a:spcBef>
                <a:spcPts val="0"/>
              </a:spcBef>
              <a:spcAft>
                <a:spcPts val="0"/>
              </a:spcAft>
              <a:buNone/>
            </a:pPr>
            <a:endParaRPr sz="1000">
              <a:solidFill>
                <a:schemeClr val="dk1"/>
              </a:solidFill>
            </a:endParaRPr>
          </a:p>
          <a:p>
            <a:pPr marL="0" lvl="0" indent="0" algn="l" rtl="0">
              <a:lnSpc>
                <a:spcPct val="105416"/>
              </a:lnSpc>
              <a:spcBef>
                <a:spcPts val="0"/>
              </a:spcBef>
              <a:spcAft>
                <a:spcPts val="0"/>
              </a:spcAft>
              <a:buNone/>
            </a:pPr>
            <a:r>
              <a:rPr lang="en" sz="1000" b="1">
                <a:solidFill>
                  <a:schemeClr val="dk1"/>
                </a:solidFill>
              </a:rPr>
              <a:t>With Paid ($4 per youth) Early Arrival or Late Departure, per youth participant</a:t>
            </a:r>
            <a:endParaRPr sz="1000" b="1">
              <a:solidFill>
                <a:schemeClr val="dk1"/>
              </a:solidFill>
            </a:endParaRPr>
          </a:p>
          <a:p>
            <a:pPr marL="596900" lvl="0" indent="-285750" algn="l" rtl="0">
              <a:lnSpc>
                <a:spcPct val="115000"/>
              </a:lnSpc>
              <a:spcBef>
                <a:spcPts val="1000"/>
              </a:spcBef>
              <a:spcAft>
                <a:spcPts val="0"/>
              </a:spcAft>
              <a:buClr>
                <a:srgbClr val="222222"/>
              </a:buClr>
              <a:buSzPts val="900"/>
              <a:buChar char="●"/>
            </a:pPr>
            <a:r>
              <a:rPr lang="en" sz="1050">
                <a:solidFill>
                  <a:schemeClr val="dk1"/>
                </a:solidFill>
                <a:highlight>
                  <a:srgbClr val="FFFFFF"/>
                </a:highlight>
              </a:rPr>
              <a:t>Friday Zipline (175 participant limit) $3/per YOUTH</a:t>
            </a:r>
            <a:endParaRPr sz="1050">
              <a:solidFill>
                <a:schemeClr val="dk1"/>
              </a:solidFill>
              <a:highlight>
                <a:srgbClr val="FFFFFF"/>
              </a:highlight>
            </a:endParaRPr>
          </a:p>
          <a:p>
            <a:pPr marL="596900" lvl="0" indent="-285750" algn="l" rtl="0">
              <a:lnSpc>
                <a:spcPct val="115000"/>
              </a:lnSpc>
              <a:spcBef>
                <a:spcPts val="0"/>
              </a:spcBef>
              <a:spcAft>
                <a:spcPts val="0"/>
              </a:spcAft>
              <a:buClr>
                <a:srgbClr val="222222"/>
              </a:buClr>
              <a:buSzPts val="900"/>
              <a:buChar char="●"/>
            </a:pPr>
            <a:r>
              <a:rPr lang="en" sz="1050">
                <a:solidFill>
                  <a:schemeClr val="dk1"/>
                </a:solidFill>
                <a:highlight>
                  <a:srgbClr val="FFFFFF"/>
                </a:highlight>
              </a:rPr>
              <a:t>Friday Shooting Sports (300 participant limit) $3/per YOUTH</a:t>
            </a:r>
            <a:endParaRPr sz="1050">
              <a:solidFill>
                <a:schemeClr val="dk1"/>
              </a:solidFill>
              <a:highlight>
                <a:srgbClr val="FFFFFF"/>
              </a:highlight>
            </a:endParaRPr>
          </a:p>
          <a:p>
            <a:pPr marL="596900" lvl="0" indent="-298450" algn="l" rtl="0">
              <a:lnSpc>
                <a:spcPct val="115000"/>
              </a:lnSpc>
              <a:spcBef>
                <a:spcPts val="0"/>
              </a:spcBef>
              <a:spcAft>
                <a:spcPts val="0"/>
              </a:spcAft>
              <a:buClr>
                <a:srgbClr val="222222"/>
              </a:buClr>
              <a:buSzPts val="1100"/>
              <a:buChar char="●"/>
            </a:pPr>
            <a:r>
              <a:rPr lang="en" sz="1050">
                <a:solidFill>
                  <a:schemeClr val="dk1"/>
                </a:solidFill>
                <a:highlight>
                  <a:srgbClr val="FFFFFF"/>
                </a:highlight>
              </a:rPr>
              <a:t>Friday Zipline and Shooting Sports Combo (125 participant limit) $6/per </a:t>
            </a:r>
            <a:r>
              <a:rPr lang="en" sz="1050" b="1">
                <a:solidFill>
                  <a:schemeClr val="dk1"/>
                </a:solidFill>
                <a:highlight>
                  <a:srgbClr val="FFFFFF"/>
                </a:highlight>
              </a:rPr>
              <a:t>YOUTH</a:t>
            </a:r>
            <a:endParaRPr sz="1050" b="1">
              <a:solidFill>
                <a:schemeClr val="dk1"/>
              </a:solidFill>
              <a:highlight>
                <a:srgbClr val="FFFFFF"/>
              </a:highlight>
            </a:endParaRPr>
          </a:p>
          <a:p>
            <a:pPr marL="596900" lvl="0" indent="-285750" algn="l" rtl="0">
              <a:lnSpc>
                <a:spcPct val="115000"/>
              </a:lnSpc>
              <a:spcBef>
                <a:spcPts val="0"/>
              </a:spcBef>
              <a:spcAft>
                <a:spcPts val="0"/>
              </a:spcAft>
              <a:buClr>
                <a:srgbClr val="222222"/>
              </a:buClr>
              <a:buSzPts val="900"/>
              <a:buChar char="●"/>
            </a:pPr>
            <a:r>
              <a:rPr lang="en" sz="1050">
                <a:solidFill>
                  <a:schemeClr val="dk1"/>
                </a:solidFill>
                <a:highlight>
                  <a:srgbClr val="FFFFFF"/>
                </a:highlight>
              </a:rPr>
              <a:t>Sunday Zipline (150 participant limit) $3/per YOUTH</a:t>
            </a:r>
            <a:endParaRPr sz="1050">
              <a:solidFill>
                <a:schemeClr val="dk1"/>
              </a:solidFill>
              <a:highlight>
                <a:srgbClr val="FFFFFF"/>
              </a:highlight>
            </a:endParaRPr>
          </a:p>
          <a:p>
            <a:pPr marL="596900" lvl="0" indent="-285750" algn="l" rtl="0">
              <a:lnSpc>
                <a:spcPct val="115000"/>
              </a:lnSpc>
              <a:spcBef>
                <a:spcPts val="0"/>
              </a:spcBef>
              <a:spcAft>
                <a:spcPts val="0"/>
              </a:spcAft>
              <a:buClr>
                <a:srgbClr val="222222"/>
              </a:buClr>
              <a:buSzPts val="900"/>
              <a:buChar char="●"/>
            </a:pPr>
            <a:r>
              <a:rPr lang="en" sz="1050">
                <a:solidFill>
                  <a:schemeClr val="dk1"/>
                </a:solidFill>
                <a:highlight>
                  <a:srgbClr val="FFFFFF"/>
                </a:highlight>
              </a:rPr>
              <a:t>Sunday Shooting Sports (275 participant limit) $3/per YOUTH</a:t>
            </a:r>
            <a:endParaRPr sz="1050">
              <a:solidFill>
                <a:schemeClr val="dk1"/>
              </a:solidFill>
              <a:highlight>
                <a:srgbClr val="FFFFFF"/>
              </a:highlight>
            </a:endParaRPr>
          </a:p>
          <a:p>
            <a:pPr marL="596900" lvl="0" indent="-298450" algn="l" rtl="0">
              <a:lnSpc>
                <a:spcPct val="115000"/>
              </a:lnSpc>
              <a:spcBef>
                <a:spcPts val="0"/>
              </a:spcBef>
              <a:spcAft>
                <a:spcPts val="0"/>
              </a:spcAft>
              <a:buClr>
                <a:srgbClr val="222222"/>
              </a:buClr>
              <a:buSzPts val="1100"/>
              <a:buChar char="●"/>
            </a:pPr>
            <a:r>
              <a:rPr lang="en" sz="1050">
                <a:solidFill>
                  <a:schemeClr val="dk1"/>
                </a:solidFill>
                <a:highlight>
                  <a:srgbClr val="FFFFFF"/>
                </a:highlight>
              </a:rPr>
              <a:t>Sunday Zipline and Shooting Sports Combo (100 participant limit) $6/per </a:t>
            </a:r>
            <a:r>
              <a:rPr lang="en" sz="1050" b="1">
                <a:solidFill>
                  <a:schemeClr val="dk1"/>
                </a:solidFill>
                <a:highlight>
                  <a:srgbClr val="FFFFFF"/>
                </a:highlight>
              </a:rPr>
              <a:t>YOUTH</a:t>
            </a:r>
            <a:endParaRPr sz="1050" b="1">
              <a:solidFill>
                <a:schemeClr val="dk1"/>
              </a:solidFill>
              <a:highlight>
                <a:srgbClr val="FFFFFF"/>
              </a:highlight>
            </a:endParaRPr>
          </a:p>
          <a:p>
            <a:pPr marL="0" lvl="0" indent="0" algn="l" rtl="0">
              <a:lnSpc>
                <a:spcPct val="105416"/>
              </a:lnSpc>
              <a:spcBef>
                <a:spcPts val="1600"/>
              </a:spcBef>
              <a:spcAft>
                <a:spcPts val="0"/>
              </a:spcAft>
              <a:buNone/>
            </a:pPr>
            <a:endParaRPr sz="1000" b="1">
              <a:solidFill>
                <a:schemeClr val="dk1"/>
              </a:solidFill>
            </a:endParaRPr>
          </a:p>
          <a:p>
            <a:pPr marL="0" lvl="0" indent="0" algn="l" rtl="0">
              <a:lnSpc>
                <a:spcPct val="105416"/>
              </a:lnSpc>
              <a:spcBef>
                <a:spcPts val="0"/>
              </a:spcBef>
              <a:spcAft>
                <a:spcPts val="0"/>
              </a:spcAft>
              <a:buNone/>
            </a:pPr>
            <a:endParaRPr sz="1000">
              <a:solidFill>
                <a:schemeClr val="dk1"/>
              </a:solidFill>
            </a:endParaRPr>
          </a:p>
          <a:p>
            <a:pPr marL="0" lvl="0" indent="0" algn="l" rtl="0">
              <a:lnSpc>
                <a:spcPct val="105416"/>
              </a:lnSpc>
              <a:spcBef>
                <a:spcPts val="0"/>
              </a:spcBef>
              <a:spcAft>
                <a:spcPts val="0"/>
              </a:spcAft>
              <a:buNone/>
            </a:pPr>
            <a:endParaRPr sz="1000">
              <a:solidFill>
                <a:schemeClr val="dk1"/>
              </a:solidFill>
            </a:endParaRPr>
          </a:p>
          <a:p>
            <a:pPr marL="0" lvl="0" indent="0" algn="l" rtl="0">
              <a:lnSpc>
                <a:spcPct val="105416"/>
              </a:lnSpc>
              <a:spcBef>
                <a:spcPts val="0"/>
              </a:spcBef>
              <a:spcAft>
                <a:spcPts val="0"/>
              </a:spcAft>
              <a:buNone/>
            </a:pPr>
            <a:endParaRPr sz="800">
              <a:solidFill>
                <a:schemeClr val="dk1"/>
              </a:solidFill>
            </a:endParaRPr>
          </a:p>
          <a:p>
            <a:pPr marL="0" lvl="0" indent="0" algn="l" rtl="0">
              <a:spcBef>
                <a:spcPts val="0"/>
              </a:spcBef>
              <a:spcAft>
                <a:spcPts val="0"/>
              </a:spcAft>
              <a:buNone/>
            </a:pPr>
            <a:endParaRPr sz="1800">
              <a:solidFill>
                <a:schemeClr val="dk2"/>
              </a:solidFill>
            </a:endParaRPr>
          </a:p>
        </p:txBody>
      </p:sp>
      <p:sp>
        <p:nvSpPr>
          <p:cNvPr id="97" name="Google Shape;97;p17"/>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03" name="Google Shape;103;p18"/>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04" name="Google Shape;104;p18"/>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Unit Check in and Check out</a:t>
            </a:r>
            <a:endParaRPr/>
          </a:p>
        </p:txBody>
      </p:sp>
      <p:sp>
        <p:nvSpPr>
          <p:cNvPr id="105" name="Google Shape;105;p18"/>
          <p:cNvSpPr txBox="1"/>
          <p:nvPr/>
        </p:nvSpPr>
        <p:spPr>
          <a:xfrm>
            <a:off x="480250" y="899675"/>
            <a:ext cx="8259000" cy="3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Verdana"/>
                <a:ea typeface="Verdana"/>
                <a:cs typeface="Verdana"/>
                <a:sym typeface="Verdana"/>
              </a:rPr>
              <a:t>For local units camping with standard registration, arrival starts after 3PM on Friday with check in starting at 5PM and Checkout is at 10 AM on Sunday. Please coordinate with your Troop leaders for food and camp logistics.</a:t>
            </a:r>
            <a:endParaRPr>
              <a:solidFill>
                <a:schemeClr val="dk1"/>
              </a:solidFill>
              <a:latin typeface="Verdana"/>
              <a:ea typeface="Verdana"/>
              <a:cs typeface="Verdana"/>
              <a:sym typeface="Verdana"/>
            </a:endParaRPr>
          </a:p>
          <a:p>
            <a:pPr marL="0" lvl="0" indent="0" algn="l" rtl="0">
              <a:spcBef>
                <a:spcPts val="0"/>
              </a:spcBef>
              <a:spcAft>
                <a:spcPts val="0"/>
              </a:spcAft>
              <a:buNone/>
            </a:pPr>
            <a:endParaRPr>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a:solidFill>
                  <a:schemeClr val="dk1"/>
                </a:solidFill>
                <a:latin typeface="Verdana"/>
                <a:ea typeface="Verdana"/>
                <a:cs typeface="Verdana"/>
                <a:sym typeface="Verdana"/>
              </a:rPr>
              <a:t>Early Arrival can check in starting at 5 PM Thurs or 7 AM Friday morning at their Unit’s Sub Camp</a:t>
            </a:r>
            <a:endParaRPr>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a:solidFill>
                  <a:schemeClr val="dk1"/>
                </a:solidFill>
                <a:latin typeface="Verdana"/>
                <a:ea typeface="Verdana"/>
                <a:cs typeface="Verdana"/>
                <a:sym typeface="Verdana"/>
              </a:rPr>
              <a:t>Late Departure on Sunday - Programming ends at 4PM and All camps must clear by 7PM</a:t>
            </a:r>
            <a:endParaRPr>
              <a:solidFill>
                <a:schemeClr val="dk1"/>
              </a:solidFill>
              <a:latin typeface="Verdana"/>
              <a:ea typeface="Verdana"/>
              <a:cs typeface="Verdana"/>
              <a:sym typeface="Verdana"/>
            </a:endParaRPr>
          </a:p>
          <a:p>
            <a:pPr marL="0" lvl="0" indent="0" algn="l" rtl="0">
              <a:spcBef>
                <a:spcPts val="0"/>
              </a:spcBef>
              <a:spcAft>
                <a:spcPts val="0"/>
              </a:spcAft>
              <a:buNone/>
            </a:pPr>
            <a:endParaRPr>
              <a:solidFill>
                <a:schemeClr val="dk1"/>
              </a:solidFill>
              <a:latin typeface="Verdana"/>
              <a:ea typeface="Verdana"/>
              <a:cs typeface="Verdana"/>
              <a:sym typeface="Verdana"/>
            </a:endParaRPr>
          </a:p>
          <a:p>
            <a:pPr marL="0" marR="91440" lvl="0" indent="0" algn="l" rtl="0">
              <a:lnSpc>
                <a:spcPct val="115000"/>
              </a:lnSpc>
              <a:spcBef>
                <a:spcPts val="15"/>
              </a:spcBef>
              <a:spcAft>
                <a:spcPts val="0"/>
              </a:spcAft>
              <a:buNone/>
            </a:pPr>
            <a:r>
              <a:rPr lang="en" sz="1200">
                <a:solidFill>
                  <a:schemeClr val="dk1"/>
                </a:solidFill>
                <a:latin typeface="Verdana"/>
                <a:ea typeface="Verdana"/>
                <a:cs typeface="Verdana"/>
                <a:sym typeface="Verdana"/>
              </a:rPr>
              <a:t>Due to Camp regulations and the volume of traffic we create, unloading and parking can be a slow process. PLEASE, follow the directions of the traffic control people and be respectful. Units may leave 1 TRAILER at the campsite.  All other vehicles are to be parked in the parking area designated for your subcamp (see map).</a:t>
            </a:r>
            <a:endParaRPr>
              <a:solidFill>
                <a:schemeClr val="dk1"/>
              </a:solidFill>
              <a:latin typeface="Verdana"/>
              <a:ea typeface="Verdana"/>
              <a:cs typeface="Verdana"/>
              <a:sym typeface="Verdana"/>
            </a:endParaRPr>
          </a:p>
        </p:txBody>
      </p:sp>
      <p:sp>
        <p:nvSpPr>
          <p:cNvPr id="106" name="Google Shape;106;p18"/>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9"/>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12" name="Google Shape;112;p19"/>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13" name="Google Shape;113;p19"/>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Program</a:t>
            </a:r>
            <a:endParaRPr/>
          </a:p>
        </p:txBody>
      </p:sp>
      <p:sp>
        <p:nvSpPr>
          <p:cNvPr id="114" name="Google Shape;114;p19"/>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115" name="Google Shape;115;p19"/>
          <p:cNvPicPr preferRelativeResize="0"/>
          <p:nvPr/>
        </p:nvPicPr>
        <p:blipFill>
          <a:blip r:embed="rId5">
            <a:alphaModFix/>
          </a:blip>
          <a:stretch>
            <a:fillRect/>
          </a:stretch>
        </p:blipFill>
        <p:spPr>
          <a:xfrm>
            <a:off x="2019388" y="380850"/>
            <a:ext cx="5790525" cy="3685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0"/>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21" name="Google Shape;121;p20"/>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22" name="Google Shape;122;p20"/>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Draft Schedule</a:t>
            </a:r>
            <a:endParaRPr/>
          </a:p>
        </p:txBody>
      </p:sp>
      <p:sp>
        <p:nvSpPr>
          <p:cNvPr id="123" name="Google Shape;123;p20"/>
          <p:cNvSpPr txBox="1"/>
          <p:nvPr/>
        </p:nvSpPr>
        <p:spPr>
          <a:xfrm>
            <a:off x="442500" y="797400"/>
            <a:ext cx="8259000" cy="32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700" b="1" u="sng" dirty="0">
                <a:solidFill>
                  <a:schemeClr val="dk1"/>
                </a:solidFill>
                <a:latin typeface="Verdana"/>
                <a:ea typeface="Verdana"/>
                <a:cs typeface="Verdana"/>
                <a:sym typeface="Verdana"/>
              </a:rPr>
              <a:t>FRIDAY </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5:00 - 8:00 PM	</a:t>
            </a:r>
            <a:r>
              <a:rPr lang="en" sz="700" b="1" dirty="0">
                <a:solidFill>
                  <a:schemeClr val="dk1"/>
                </a:solidFill>
                <a:latin typeface="Verdana"/>
                <a:ea typeface="Verdana"/>
                <a:cs typeface="Verdana"/>
                <a:sym typeface="Verdana"/>
              </a:rPr>
              <a:t>Check-in at Sub-Camp (and then set up unit camp)(Can show up as early as 3PM Fri - Trailer drop off the weekend prior is required)</a:t>
            </a: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9:30 PM		</a:t>
            </a:r>
            <a:r>
              <a:rPr lang="en" sz="700" b="1" dirty="0">
                <a:solidFill>
                  <a:schemeClr val="dk1"/>
                </a:solidFill>
                <a:latin typeface="Verdana"/>
                <a:ea typeface="Verdana"/>
                <a:cs typeface="Verdana"/>
                <a:sym typeface="Verdana"/>
              </a:rPr>
              <a:t>Scoutmaster and SPL meeting/cracker barrel </a:t>
            </a:r>
            <a:r>
              <a:rPr lang="en" sz="700" dirty="0">
                <a:solidFill>
                  <a:schemeClr val="dk1"/>
                </a:solidFill>
                <a:latin typeface="Verdana"/>
                <a:ea typeface="Verdana"/>
                <a:cs typeface="Verdana"/>
                <a:sym typeface="Verdana"/>
              </a:rPr>
              <a:t>- Gilwell Hall Bring something to share!</a:t>
            </a: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10:00 PM		</a:t>
            </a:r>
            <a:r>
              <a:rPr lang="en" sz="700" b="1" dirty="0">
                <a:solidFill>
                  <a:schemeClr val="dk1"/>
                </a:solidFill>
                <a:latin typeface="Verdana"/>
                <a:ea typeface="Verdana"/>
                <a:cs typeface="Verdana"/>
                <a:sym typeface="Verdana"/>
              </a:rPr>
              <a:t>Lights out-quiet time</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b="1" u="sng" dirty="0">
                <a:solidFill>
                  <a:schemeClr val="dk1"/>
                </a:solidFill>
                <a:latin typeface="Verdana"/>
                <a:ea typeface="Verdana"/>
                <a:cs typeface="Verdana"/>
                <a:sym typeface="Verdana"/>
              </a:rPr>
              <a:t>SATURDAY</a:t>
            </a:r>
            <a:endParaRPr sz="700" u="sng"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8:00 AM		</a:t>
            </a:r>
            <a:r>
              <a:rPr lang="en" sz="700" b="1" dirty="0">
                <a:solidFill>
                  <a:schemeClr val="dk1"/>
                </a:solidFill>
                <a:latin typeface="Verdana"/>
                <a:ea typeface="Verdana"/>
                <a:cs typeface="Verdana"/>
                <a:sym typeface="Verdana"/>
              </a:rPr>
              <a:t>Cub Pack Check-in - </a:t>
            </a:r>
            <a:r>
              <a:rPr lang="en" sz="700" dirty="0">
                <a:solidFill>
                  <a:schemeClr val="dk1"/>
                </a:solidFill>
                <a:latin typeface="Verdana"/>
                <a:ea typeface="Verdana"/>
                <a:cs typeface="Verdana"/>
                <a:sym typeface="Verdana"/>
              </a:rPr>
              <a:t>Registration at HQ</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b="1" dirty="0">
                <a:solidFill>
                  <a:schemeClr val="dk1"/>
                </a:solidFill>
                <a:latin typeface="Verdana"/>
                <a:ea typeface="Verdana"/>
                <a:cs typeface="Verdana"/>
                <a:sym typeface="Verdana"/>
              </a:rPr>
              <a:t>							</a:t>
            </a: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8:00 AM		</a:t>
            </a:r>
            <a:r>
              <a:rPr lang="en" sz="700" b="1" dirty="0">
                <a:solidFill>
                  <a:schemeClr val="dk1"/>
                </a:solidFill>
                <a:latin typeface="Verdana"/>
                <a:ea typeface="Verdana"/>
                <a:cs typeface="Verdana"/>
                <a:sym typeface="Verdana"/>
              </a:rPr>
              <a:t>OPENING Flag Ceremony  </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8:15 AM		</a:t>
            </a:r>
            <a:r>
              <a:rPr lang="en" sz="700" b="1" dirty="0">
                <a:solidFill>
                  <a:schemeClr val="dk1"/>
                </a:solidFill>
                <a:latin typeface="Verdana"/>
                <a:ea typeface="Verdana"/>
                <a:cs typeface="Verdana"/>
                <a:sym typeface="Verdana"/>
              </a:rPr>
              <a:t>Activities Begin </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12 PM		</a:t>
            </a:r>
            <a:r>
              <a:rPr lang="en" sz="700" b="1" dirty="0">
                <a:solidFill>
                  <a:schemeClr val="dk1"/>
                </a:solidFill>
                <a:latin typeface="Verdana"/>
                <a:ea typeface="Verdana"/>
                <a:cs typeface="Verdana"/>
                <a:sym typeface="Verdana"/>
              </a:rPr>
              <a:t>Activities  remain open</a:t>
            </a:r>
            <a:r>
              <a:rPr lang="en" sz="700" dirty="0">
                <a:solidFill>
                  <a:schemeClr val="dk1"/>
                </a:solidFill>
                <a:latin typeface="Verdana"/>
                <a:ea typeface="Verdana"/>
                <a:cs typeface="Verdana"/>
                <a:sym typeface="Verdana"/>
              </a:rPr>
              <a:t> – East your sack lunch</a:t>
            </a: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5 PM – 6:00 PM	</a:t>
            </a:r>
            <a:r>
              <a:rPr lang="en" sz="700" b="1" dirty="0">
                <a:solidFill>
                  <a:schemeClr val="dk1"/>
                </a:solidFill>
                <a:latin typeface="Verdana"/>
                <a:ea typeface="Verdana"/>
                <a:cs typeface="Verdana"/>
                <a:sym typeface="Verdana"/>
              </a:rPr>
              <a:t>Activities close,</a:t>
            </a:r>
            <a:r>
              <a:rPr lang="en" sz="700" dirty="0">
                <a:solidFill>
                  <a:schemeClr val="dk1"/>
                </a:solidFill>
                <a:latin typeface="Verdana"/>
                <a:ea typeface="Verdana"/>
                <a:cs typeface="Verdana"/>
                <a:sym typeface="Verdana"/>
              </a:rPr>
              <a:t> </a:t>
            </a:r>
            <a:r>
              <a:rPr lang="en" sz="700" b="1" dirty="0">
                <a:solidFill>
                  <a:schemeClr val="dk1"/>
                </a:solidFill>
                <a:latin typeface="Verdana"/>
                <a:ea typeface="Verdana"/>
                <a:cs typeface="Verdana"/>
                <a:sym typeface="Verdana"/>
              </a:rPr>
              <a:t>Dinner at Campsite on own </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b="1" dirty="0">
                <a:solidFill>
                  <a:schemeClr val="dk1"/>
                </a:solidFill>
                <a:latin typeface="Verdana"/>
                <a:ea typeface="Verdana"/>
                <a:cs typeface="Verdana"/>
                <a:sym typeface="Verdana"/>
              </a:rPr>
              <a:t>7:00 PM		ARENA campfire program </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b="1" u="sng" dirty="0">
                <a:solidFill>
                  <a:schemeClr val="dk1"/>
                </a:solidFill>
                <a:latin typeface="Verdana"/>
                <a:ea typeface="Verdana"/>
                <a:cs typeface="Verdana"/>
                <a:sym typeface="Verdana"/>
              </a:rPr>
              <a:t>SUNDAY</a:t>
            </a: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8:30 AM		</a:t>
            </a:r>
            <a:r>
              <a:rPr lang="en" sz="700" b="1" dirty="0">
                <a:solidFill>
                  <a:schemeClr val="dk1"/>
                </a:solidFill>
                <a:latin typeface="Verdana"/>
                <a:ea typeface="Verdana"/>
                <a:cs typeface="Verdana"/>
                <a:sym typeface="Verdana"/>
              </a:rPr>
              <a:t>Chapel Service - </a:t>
            </a:r>
            <a:endParaRPr sz="700"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9:00 AM		</a:t>
            </a:r>
            <a:r>
              <a:rPr lang="en" sz="700" b="1" dirty="0">
                <a:solidFill>
                  <a:schemeClr val="dk1"/>
                </a:solidFill>
                <a:latin typeface="Verdana"/>
                <a:ea typeface="Verdana"/>
                <a:cs typeface="Verdana"/>
                <a:sym typeface="Verdana"/>
              </a:rPr>
              <a:t>Closing Flags</a:t>
            </a:r>
            <a:endParaRPr sz="700" b="1" dirty="0">
              <a:solidFill>
                <a:schemeClr val="dk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r>
              <a:rPr lang="en" sz="700" dirty="0">
                <a:solidFill>
                  <a:schemeClr val="dk1"/>
                </a:solidFill>
                <a:latin typeface="Verdana"/>
                <a:ea typeface="Verdana"/>
                <a:cs typeface="Verdana"/>
                <a:sym typeface="Verdana"/>
              </a:rPr>
              <a:t>10:30 AM		</a:t>
            </a:r>
            <a:r>
              <a:rPr lang="en" sz="700" b="1" dirty="0">
                <a:solidFill>
                  <a:schemeClr val="dk1"/>
                </a:solidFill>
                <a:latin typeface="Verdana"/>
                <a:ea typeface="Verdana"/>
                <a:cs typeface="Verdana"/>
                <a:sym typeface="Verdana"/>
              </a:rPr>
              <a:t>Check out of camp, remember all trash goes home with you!</a:t>
            </a:r>
            <a:endParaRPr sz="700" dirty="0">
              <a:solidFill>
                <a:schemeClr val="dk1"/>
              </a:solidFill>
              <a:latin typeface="Verdana"/>
              <a:ea typeface="Verdana"/>
              <a:cs typeface="Verdana"/>
              <a:sym typeface="Verdana"/>
            </a:endParaRPr>
          </a:p>
          <a:p>
            <a:pPr marL="0" lvl="0" indent="0" algn="l" rtl="0">
              <a:lnSpc>
                <a:spcPct val="115000"/>
              </a:lnSpc>
              <a:spcBef>
                <a:spcPts val="0"/>
              </a:spcBef>
              <a:spcAft>
                <a:spcPts val="0"/>
              </a:spcAft>
              <a:buClr>
                <a:schemeClr val="dk1"/>
              </a:buClr>
              <a:buSzPts val="1100"/>
              <a:buFont typeface="Arial"/>
              <a:buNone/>
            </a:pPr>
            <a:endParaRPr sz="700" dirty="0">
              <a:solidFill>
                <a:schemeClr val="dk1"/>
              </a:solidFill>
              <a:latin typeface="Verdana"/>
              <a:ea typeface="Verdana"/>
              <a:cs typeface="Verdana"/>
              <a:sym typeface="Verdana"/>
            </a:endParaRPr>
          </a:p>
          <a:p>
            <a:pPr marL="0" lvl="0" indent="0" algn="l" rtl="0">
              <a:spcBef>
                <a:spcPts val="0"/>
              </a:spcBef>
              <a:spcAft>
                <a:spcPts val="0"/>
              </a:spcAft>
              <a:buNone/>
            </a:pPr>
            <a:endParaRPr dirty="0">
              <a:solidFill>
                <a:schemeClr val="dk1"/>
              </a:solidFill>
              <a:latin typeface="Verdana"/>
              <a:ea typeface="Verdana"/>
              <a:cs typeface="Verdana"/>
              <a:sym typeface="Verdana"/>
            </a:endParaRPr>
          </a:p>
        </p:txBody>
      </p:sp>
      <p:sp>
        <p:nvSpPr>
          <p:cNvPr id="124" name="Google Shape;124;p20"/>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21"/>
          <p:cNvPicPr preferRelativeResize="0"/>
          <p:nvPr/>
        </p:nvPicPr>
        <p:blipFill rotWithShape="1">
          <a:blip r:embed="rId3">
            <a:alphaModFix/>
          </a:blip>
          <a:srcRect t="6129" r="-7480"/>
          <a:stretch/>
        </p:blipFill>
        <p:spPr>
          <a:xfrm>
            <a:off x="0" y="4119400"/>
            <a:ext cx="9829300" cy="1024100"/>
          </a:xfrm>
          <a:prstGeom prst="rect">
            <a:avLst/>
          </a:prstGeom>
          <a:noFill/>
          <a:ln>
            <a:noFill/>
          </a:ln>
        </p:spPr>
      </p:pic>
      <p:pic>
        <p:nvPicPr>
          <p:cNvPr id="130" name="Google Shape;130;p21"/>
          <p:cNvPicPr preferRelativeResize="0"/>
          <p:nvPr/>
        </p:nvPicPr>
        <p:blipFill>
          <a:blip r:embed="rId4">
            <a:alphaModFix/>
          </a:blip>
          <a:stretch>
            <a:fillRect/>
          </a:stretch>
        </p:blipFill>
        <p:spPr>
          <a:xfrm>
            <a:off x="8250675" y="100725"/>
            <a:ext cx="792600" cy="792600"/>
          </a:xfrm>
          <a:prstGeom prst="rect">
            <a:avLst/>
          </a:prstGeom>
          <a:noFill/>
          <a:ln>
            <a:noFill/>
          </a:ln>
        </p:spPr>
      </p:pic>
      <p:sp>
        <p:nvSpPr>
          <p:cNvPr id="131" name="Google Shape;131;p21"/>
          <p:cNvSpPr txBox="1"/>
          <p:nvPr/>
        </p:nvSpPr>
        <p:spPr>
          <a:xfrm>
            <a:off x="304800" y="304800"/>
            <a:ext cx="4218600" cy="492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000"/>
              </a:spcBef>
              <a:spcAft>
                <a:spcPts val="600"/>
              </a:spcAft>
              <a:buNone/>
            </a:pPr>
            <a:r>
              <a:rPr lang="en" sz="2000">
                <a:solidFill>
                  <a:schemeClr val="dk1"/>
                </a:solidFill>
              </a:rPr>
              <a:t>Draft Map</a:t>
            </a:r>
            <a:endParaRPr/>
          </a:p>
        </p:txBody>
      </p:sp>
      <p:sp>
        <p:nvSpPr>
          <p:cNvPr id="132" name="Google Shape;132;p21"/>
          <p:cNvSpPr txBox="1"/>
          <p:nvPr/>
        </p:nvSpPr>
        <p:spPr>
          <a:xfrm>
            <a:off x="7037400" y="4743300"/>
            <a:ext cx="2106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accent4"/>
                </a:solidFill>
              </a:rPr>
              <a:t>ColoradoJamboree.com</a:t>
            </a:r>
            <a:endParaRPr>
              <a:solidFill>
                <a:schemeClr val="accent4"/>
              </a:solidFill>
            </a:endParaRPr>
          </a:p>
        </p:txBody>
      </p:sp>
      <p:pic>
        <p:nvPicPr>
          <p:cNvPr id="133" name="Google Shape;133;p21"/>
          <p:cNvPicPr preferRelativeResize="0"/>
          <p:nvPr/>
        </p:nvPicPr>
        <p:blipFill>
          <a:blip r:embed="rId5">
            <a:alphaModFix/>
          </a:blip>
          <a:stretch>
            <a:fillRect/>
          </a:stretch>
        </p:blipFill>
        <p:spPr>
          <a:xfrm>
            <a:off x="2888800" y="-266675"/>
            <a:ext cx="6338174" cy="3987743"/>
          </a:xfrm>
          <a:prstGeom prst="rect">
            <a:avLst/>
          </a:prstGeom>
          <a:noFill/>
          <a:ln>
            <a:noFill/>
          </a:ln>
        </p:spPr>
      </p:pic>
      <p:sp>
        <p:nvSpPr>
          <p:cNvPr id="134" name="Google Shape;134;p21"/>
          <p:cNvSpPr txBox="1"/>
          <p:nvPr/>
        </p:nvSpPr>
        <p:spPr>
          <a:xfrm>
            <a:off x="163700" y="1036375"/>
            <a:ext cx="2475000" cy="3194700"/>
          </a:xfrm>
          <a:prstGeom prst="rect">
            <a:avLst/>
          </a:prstGeom>
          <a:noFill/>
          <a:ln>
            <a:noFill/>
          </a:ln>
        </p:spPr>
        <p:txBody>
          <a:bodyPr spcFirstLastPara="1" wrap="square" lIns="91425" tIns="91425" rIns="91425" bIns="91425" anchor="t" anchorCtr="0">
            <a:spAutoFit/>
          </a:bodyPr>
          <a:lstStyle/>
          <a:p>
            <a:pPr marL="0" lvl="0" indent="0" algn="l" rtl="0">
              <a:lnSpc>
                <a:spcPct val="113333"/>
              </a:lnSpc>
              <a:spcBef>
                <a:spcPts val="30"/>
              </a:spcBef>
              <a:spcAft>
                <a:spcPts val="0"/>
              </a:spcAft>
              <a:buClr>
                <a:schemeClr val="dk1"/>
              </a:buClr>
              <a:buSzPts val="1100"/>
              <a:buFont typeface="Arial"/>
              <a:buNone/>
            </a:pPr>
            <a:r>
              <a:rPr lang="en" sz="1200" b="1">
                <a:solidFill>
                  <a:schemeClr val="dk1"/>
                </a:solidFill>
                <a:latin typeface="Verdana"/>
                <a:ea typeface="Verdana"/>
                <a:cs typeface="Verdana"/>
                <a:sym typeface="Verdana"/>
              </a:rPr>
              <a:t>Sub Camp A:</a:t>
            </a:r>
            <a:r>
              <a:rPr lang="en" sz="1200">
                <a:solidFill>
                  <a:schemeClr val="dk1"/>
                </a:solidFill>
                <a:latin typeface="Verdana"/>
                <a:ea typeface="Verdana"/>
                <a:cs typeface="Verdana"/>
                <a:sym typeface="Verdana"/>
              </a:rPr>
              <a:t> Ogallala, Dodge, Creede - </a:t>
            </a:r>
            <a:r>
              <a:rPr lang="en" sz="1200" b="1" i="1">
                <a:solidFill>
                  <a:schemeClr val="dk1"/>
                </a:solidFill>
                <a:latin typeface="Verdana"/>
                <a:ea typeface="Verdana"/>
                <a:cs typeface="Verdana"/>
                <a:sym typeface="Verdana"/>
              </a:rPr>
              <a:t>Cub Scouts</a:t>
            </a:r>
            <a:endParaRPr sz="1200" b="1" i="1">
              <a:solidFill>
                <a:schemeClr val="dk1"/>
              </a:solidFill>
              <a:latin typeface="Verdana"/>
              <a:ea typeface="Verdana"/>
              <a:cs typeface="Verdana"/>
              <a:sym typeface="Verdana"/>
            </a:endParaRPr>
          </a:p>
          <a:p>
            <a:pPr marL="0" lvl="0" indent="0" algn="l" rtl="0">
              <a:lnSpc>
                <a:spcPct val="113333"/>
              </a:lnSpc>
              <a:spcBef>
                <a:spcPts val="30"/>
              </a:spcBef>
              <a:spcAft>
                <a:spcPts val="0"/>
              </a:spcAft>
              <a:buClr>
                <a:schemeClr val="dk1"/>
              </a:buClr>
              <a:buSzPts val="1100"/>
              <a:buFont typeface="Arial"/>
              <a:buNone/>
            </a:pPr>
            <a:r>
              <a:rPr lang="en" sz="1200" b="1">
                <a:solidFill>
                  <a:schemeClr val="dk1"/>
                </a:solidFill>
                <a:latin typeface="Verdana"/>
                <a:ea typeface="Verdana"/>
                <a:cs typeface="Verdana"/>
                <a:sym typeface="Verdana"/>
              </a:rPr>
              <a:t>Sub Camp B:</a:t>
            </a:r>
            <a:r>
              <a:rPr lang="en" sz="1200">
                <a:solidFill>
                  <a:schemeClr val="dk1"/>
                </a:solidFill>
                <a:latin typeface="Verdana"/>
                <a:ea typeface="Verdana"/>
                <a:cs typeface="Verdana"/>
                <a:sym typeface="Verdana"/>
              </a:rPr>
              <a:t> Sedalia, Victor, Deadwood,Raton, Wichita, Stillwater - </a:t>
            </a:r>
            <a:r>
              <a:rPr lang="en" sz="1200" b="1" i="1">
                <a:solidFill>
                  <a:schemeClr val="dk1"/>
                </a:solidFill>
                <a:latin typeface="Verdana"/>
                <a:ea typeface="Verdana"/>
                <a:cs typeface="Verdana"/>
                <a:sym typeface="Verdana"/>
              </a:rPr>
              <a:t>Alpine and Older Youth</a:t>
            </a:r>
            <a:endParaRPr sz="1200" b="1" i="1">
              <a:solidFill>
                <a:schemeClr val="dk1"/>
              </a:solidFill>
              <a:latin typeface="Verdana"/>
              <a:ea typeface="Verdana"/>
              <a:cs typeface="Verdana"/>
              <a:sym typeface="Verdana"/>
            </a:endParaRPr>
          </a:p>
          <a:p>
            <a:pPr marL="0" lvl="0" indent="0" algn="l" rtl="0">
              <a:lnSpc>
                <a:spcPct val="113333"/>
              </a:lnSpc>
              <a:spcBef>
                <a:spcPts val="30"/>
              </a:spcBef>
              <a:spcAft>
                <a:spcPts val="0"/>
              </a:spcAft>
              <a:buClr>
                <a:schemeClr val="dk1"/>
              </a:buClr>
              <a:buSzPts val="1100"/>
              <a:buFont typeface="Arial"/>
              <a:buNone/>
            </a:pPr>
            <a:r>
              <a:rPr lang="en" sz="1200" b="1">
                <a:solidFill>
                  <a:schemeClr val="dk1"/>
                </a:solidFill>
                <a:latin typeface="Verdana"/>
                <a:ea typeface="Verdana"/>
                <a:cs typeface="Verdana"/>
                <a:sym typeface="Verdana"/>
              </a:rPr>
              <a:t>Sub Camp C: </a:t>
            </a:r>
            <a:r>
              <a:rPr lang="en" sz="1200">
                <a:solidFill>
                  <a:schemeClr val="dk1"/>
                </a:solidFill>
                <a:latin typeface="Verdana"/>
                <a:ea typeface="Verdana"/>
                <a:cs typeface="Verdana"/>
                <a:sym typeface="Verdana"/>
              </a:rPr>
              <a:t>Abilene, El Paso, Cripple Creek, Victor, Loredo - </a:t>
            </a:r>
            <a:r>
              <a:rPr lang="en" sz="1200" b="1" i="1">
                <a:solidFill>
                  <a:schemeClr val="dk1"/>
                </a:solidFill>
                <a:latin typeface="Verdana"/>
                <a:ea typeface="Verdana"/>
                <a:cs typeface="Verdana"/>
                <a:sym typeface="Verdana"/>
              </a:rPr>
              <a:t>TR, OOC, MM, Valley, Frontier</a:t>
            </a:r>
            <a:endParaRPr sz="1200" b="1" i="1">
              <a:solidFill>
                <a:schemeClr val="dk1"/>
              </a:solidFill>
              <a:latin typeface="Verdana"/>
              <a:ea typeface="Verdana"/>
              <a:cs typeface="Verdana"/>
              <a:sym typeface="Verdana"/>
            </a:endParaRPr>
          </a:p>
          <a:p>
            <a:pPr marL="0" lvl="0" indent="0" algn="l" rtl="0">
              <a:lnSpc>
                <a:spcPct val="113333"/>
              </a:lnSpc>
              <a:spcBef>
                <a:spcPts val="30"/>
              </a:spcBef>
              <a:spcAft>
                <a:spcPts val="0"/>
              </a:spcAft>
              <a:buClr>
                <a:schemeClr val="dk1"/>
              </a:buClr>
              <a:buSzPts val="1100"/>
              <a:buFont typeface="Arial"/>
              <a:buNone/>
            </a:pPr>
            <a:r>
              <a:rPr lang="en" sz="1200" b="1">
                <a:solidFill>
                  <a:schemeClr val="dk1"/>
                </a:solidFill>
                <a:latin typeface="Verdana"/>
                <a:ea typeface="Verdana"/>
                <a:cs typeface="Verdana"/>
                <a:sym typeface="Verdana"/>
              </a:rPr>
              <a:t>Sub Camp D:</a:t>
            </a:r>
            <a:r>
              <a:rPr lang="en" sz="1200">
                <a:solidFill>
                  <a:schemeClr val="dk1"/>
                </a:solidFill>
                <a:latin typeface="Verdana"/>
                <a:ea typeface="Verdana"/>
                <a:cs typeface="Verdana"/>
                <a:sym typeface="Verdana"/>
              </a:rPr>
              <a:t> Eureka, Caribou - </a:t>
            </a:r>
            <a:r>
              <a:rPr lang="en" sz="1200" b="1" i="1">
                <a:solidFill>
                  <a:schemeClr val="dk1"/>
                </a:solidFill>
                <a:latin typeface="Verdana"/>
                <a:ea typeface="Verdana"/>
                <a:cs typeface="Verdana"/>
                <a:sym typeface="Verdana"/>
              </a:rPr>
              <a:t>Black Feather, Centennial</a:t>
            </a:r>
            <a:endParaRPr sz="1200" b="1" i="1">
              <a:solidFill>
                <a:schemeClr val="dk1"/>
              </a:solidFill>
              <a:latin typeface="Verdana"/>
              <a:ea typeface="Verdana"/>
              <a:cs typeface="Verdana"/>
              <a:sym typeface="Verdana"/>
            </a:endParaRPr>
          </a:p>
          <a:p>
            <a:pPr marL="0" lvl="0" indent="0" algn="l" rtl="0">
              <a:spcBef>
                <a:spcPts val="0"/>
              </a:spcBef>
              <a:spcAft>
                <a:spcPts val="0"/>
              </a:spcAft>
              <a:buNone/>
            </a:pPr>
            <a:endParaRPr sz="1800">
              <a:solidFill>
                <a:schemeClr val="dk2"/>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On-screen Show (16:9)</PresentationFormat>
  <Paragraphs>194</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Algerian</vt:lpstr>
      <vt:lpstr>Arial</vt:lpstr>
      <vt:lpstr>Verdana</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Doug Lind</cp:lastModifiedBy>
  <cp:revision>1</cp:revision>
  <dcterms:modified xsi:type="dcterms:W3CDTF">2024-05-23T16:15:09Z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473f35b-98bb-4b5a-bca8-dd33244b7704_Enabled">
    <vt:lpwstr>true</vt:lpwstr>
  </property>
  <property fmtid="{D5CDD505-2E9C-101B-9397-08002B2CF9AE}" pid="3" name="MSIP_Label_a473f35b-98bb-4b5a-bca8-dd33244b7704_SetDate">
    <vt:lpwstr>2024-05-23T16:15:09Z</vt:lpwstr>
  </property>
  <property fmtid="{D5CDD505-2E9C-101B-9397-08002B2CF9AE}" pid="4" name="MSIP_Label_a473f35b-98bb-4b5a-bca8-dd33244b7704_Method">
    <vt:lpwstr>Standard</vt:lpwstr>
  </property>
  <property fmtid="{D5CDD505-2E9C-101B-9397-08002B2CF9AE}" pid="5" name="MSIP_Label_a473f35b-98bb-4b5a-bca8-dd33244b7704_Name">
    <vt:lpwstr>Public</vt:lpwstr>
  </property>
  <property fmtid="{D5CDD505-2E9C-101B-9397-08002B2CF9AE}" pid="6" name="MSIP_Label_a473f35b-98bb-4b5a-bca8-dd33244b7704_SiteId">
    <vt:lpwstr>9abc553f-814d-485d-97cb-8cc2f0727a4b</vt:lpwstr>
  </property>
  <property fmtid="{D5CDD505-2E9C-101B-9397-08002B2CF9AE}" pid="7" name="MSIP_Label_a473f35b-98bb-4b5a-bca8-dd33244b7704_ActionId">
    <vt:lpwstr>52bb638d-7d19-40dc-b567-ee63cd8720e7</vt:lpwstr>
  </property>
  <property fmtid="{D5CDD505-2E9C-101B-9397-08002B2CF9AE}" pid="8" name="MSIP_Label_a473f35b-98bb-4b5a-bca8-dd33244b7704_ContentBits">
    <vt:lpwstr>0</vt:lpwstr>
  </property>
</Properties>
</file>